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0"/>
  </p:notesMasterIdLst>
  <p:sldIdLst>
    <p:sldId id="258" r:id="rId2"/>
    <p:sldId id="257" r:id="rId3"/>
    <p:sldId id="259" r:id="rId4"/>
    <p:sldId id="260" r:id="rId5"/>
    <p:sldId id="276" r:id="rId6"/>
    <p:sldId id="278" r:id="rId7"/>
    <p:sldId id="275" r:id="rId8"/>
    <p:sldId id="280" r:id="rId9"/>
    <p:sldId id="281" r:id="rId10"/>
    <p:sldId id="282" r:id="rId11"/>
    <p:sldId id="283" r:id="rId12"/>
    <p:sldId id="285" r:id="rId13"/>
    <p:sldId id="286" r:id="rId14"/>
    <p:sldId id="287" r:id="rId15"/>
    <p:sldId id="288" r:id="rId16"/>
    <p:sldId id="289" r:id="rId17"/>
    <p:sldId id="262" r:id="rId18"/>
    <p:sldId id="290" r:id="rId19"/>
    <p:sldId id="291" r:id="rId20"/>
    <p:sldId id="263" r:id="rId21"/>
    <p:sldId id="264" r:id="rId22"/>
    <p:sldId id="265" r:id="rId23"/>
    <p:sldId id="266" r:id="rId24"/>
    <p:sldId id="267" r:id="rId25"/>
    <p:sldId id="268" r:id="rId26"/>
    <p:sldId id="292" r:id="rId27"/>
    <p:sldId id="293" r:id="rId28"/>
    <p:sldId id="294" r:id="rId29"/>
    <p:sldId id="295" r:id="rId30"/>
    <p:sldId id="296" r:id="rId31"/>
    <p:sldId id="261" r:id="rId32"/>
    <p:sldId id="297" r:id="rId33"/>
    <p:sldId id="298" r:id="rId34"/>
    <p:sldId id="299" r:id="rId35"/>
    <p:sldId id="300" r:id="rId36"/>
    <p:sldId id="269" r:id="rId37"/>
    <p:sldId id="270" r:id="rId38"/>
    <p:sldId id="271" r:id="rId39"/>
    <p:sldId id="272" r:id="rId40"/>
    <p:sldId id="273" r:id="rId41"/>
    <p:sldId id="274" r:id="rId42"/>
    <p:sldId id="301" r:id="rId43"/>
    <p:sldId id="302" r:id="rId44"/>
    <p:sldId id="303" r:id="rId45"/>
    <p:sldId id="279" r:id="rId46"/>
    <p:sldId id="304" r:id="rId47"/>
    <p:sldId id="305" r:id="rId48"/>
    <p:sldId id="306" r:id="rId49"/>
    <p:sldId id="25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2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71"/>
      <p:bold r:id="rId72"/>
      <p:italic r:id="rId73"/>
      <p:boldItalic r:id="rId74"/>
    </p:embeddedFont>
    <p:embeddedFont>
      <p:font typeface="Roboto Slab" pitchFamily="2" charset="0"/>
      <p:regular r:id="rId75"/>
      <p:bold r:id="rId76"/>
    </p:embeddedFont>
    <p:embeddedFont>
      <p:font typeface="Source Sans Pro" panose="020B0503030403020204" pitchFamily="34" charset="0"/>
      <p:regular r:id="rId77"/>
      <p:bold r:id="rId78"/>
      <p:italic r:id="rId79"/>
      <p:boldItalic r:id="rId80"/>
    </p:embeddedFont>
    <p:embeddedFont>
      <p:font typeface="Tahoma" panose="020B0604030504040204" pitchFamily="34" charset="0"/>
      <p:regular r:id="rId81"/>
      <p:bold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5EF3"/>
    <a:srgbClr val="7B85FE"/>
    <a:srgbClr val="7D85FE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110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67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52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29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4877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4039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4453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6523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1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15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66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16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2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675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281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7BA6-4D82-4BA4-8AD6-D10B3EC2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CB847-D273-4053-90D8-AA46F582D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740BD-963B-45EC-B351-E27193E7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EE9F2-041B-4FEE-B48A-2FE2FB774AD1}" type="datetimeFigureOut">
              <a:rPr lang="id-ID" smtClean="0"/>
              <a:t>10/08/2022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E8221-B110-4AF8-B26F-83B9F8F5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797A-5EBD-4260-A637-7010B9912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9D169-4EA8-4F7D-899C-CA3E6495639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294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4297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19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93E9-B71A-48BE-9D09-37D9E322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6D317-2518-3268-B0BA-4989074E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F8B6-CEE5-44C8-B858-1424852FCF63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35FE1-6576-4192-B726-27665073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D4B10-D64A-A3AD-867D-6049464C6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DE42-7A83-409B-9E90-055CEA7B8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7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5068-0C23-73FB-66E9-1EAEF91D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A7AFF-0920-F846-231F-01817CB98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41288-F301-AB1A-3DC6-89F15B8B5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6D955-9258-711D-390B-7F737A79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F8B6-CEE5-44C8-B858-1424852FCF63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DC6F1-1730-A47D-B532-425835A4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04EB1-7038-C502-D9D3-E4546A76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DE42-7A83-409B-9E90-055CEA7B8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6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BBD6-F3F2-171A-6077-4C0EC8D42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952C87-D17B-BAD1-C18B-6C2304232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2C7C8-F67E-2740-C2AC-B835B09A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EB3E3-67D1-45F8-B890-EBBFD2A8E4F4}" type="datetimeFigureOut">
              <a:rPr lang="en-US" smtClean="0"/>
              <a:t>8/10/2022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10009-EB09-58CE-92DA-337A2D8C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3E799-FEF8-0044-BEB4-46659137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D47EA-B4E4-4867-A224-C712238ADB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2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81746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378" lvl="1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5943" lvl="4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132" lvl="5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320" lvl="6" indent="-38099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509" lvl="7" indent="-38099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697" lvl="8" indent="-38099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EBAAA8B-603E-4EB1-AF06-9C35FCC19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0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1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6402883-9CC7-8D6B-FCB3-124C4F33E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045" y="1776774"/>
            <a:ext cx="5959909" cy="1589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DA84B4-B1AF-3336-AB77-7A96F662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4CC01-9859-5444-CC83-905308B7D641}"/>
              </a:ext>
            </a:extLst>
          </p:cNvPr>
          <p:cNvSpPr/>
          <p:nvPr/>
        </p:nvSpPr>
        <p:spPr>
          <a:xfrm>
            <a:off x="2875722" y="2300080"/>
            <a:ext cx="3392556" cy="54333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Poppins" panose="00000500000000000000" pitchFamily="2" charset="0"/>
                <a:cs typeface="Poppins" panose="00000500000000000000" pitchFamily="2" charset="0"/>
              </a:rPr>
              <a:t>Profil</a:t>
            </a:r>
            <a:endParaRPr lang="en-US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6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7107E7-76D1-0A38-E9E6-FBD26290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60" y="389935"/>
            <a:ext cx="4560965" cy="2427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621928-52DE-7A90-E597-1EE41941263A}"/>
              </a:ext>
            </a:extLst>
          </p:cNvPr>
          <p:cNvSpPr txBox="1"/>
          <p:nvPr/>
        </p:nvSpPr>
        <p:spPr>
          <a:xfrm>
            <a:off x="381914" y="1069812"/>
            <a:ext cx="29743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Header Menu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Profil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Poto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User.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Form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pengisian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Profil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Simpan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form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yang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sudah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terisi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Buang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form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yang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sudah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terisi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886" y="389935"/>
            <a:ext cx="229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PAGE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Profil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892445" y="647462"/>
            <a:ext cx="226712" cy="2189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6438228" y="1462131"/>
            <a:ext cx="226712" cy="2189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393" y="3233726"/>
            <a:ext cx="4520897" cy="1095165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103485" y="2254589"/>
            <a:ext cx="226712" cy="2189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5556473" y="3781308"/>
            <a:ext cx="226712" cy="2189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6664940" y="4098344"/>
            <a:ext cx="226712" cy="2189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2851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7107E7-76D1-0A38-E9E6-FBD26290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88" y="479082"/>
            <a:ext cx="7345480" cy="2656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621928-52DE-7A90-E597-1EE41941263A}"/>
              </a:ext>
            </a:extLst>
          </p:cNvPr>
          <p:cNvSpPr txBox="1"/>
          <p:nvPr/>
        </p:nvSpPr>
        <p:spPr>
          <a:xfrm>
            <a:off x="3146053" y="3243356"/>
            <a:ext cx="29743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Melihat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apakah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data yang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diisi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disimpan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sudah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sesuai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atau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belum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Kembali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mengisi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data </a:t>
            </a:r>
            <a:r>
              <a:rPr lang="en-US" i="1" dirty="0" err="1">
                <a:latin typeface="Poppins" panose="020B0604020202020204" charset="0"/>
                <a:cs typeface="Poppins" panose="020B0604020202020204" charset="0"/>
              </a:rPr>
              <a:t>profil</a:t>
            </a: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 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269923" y="1281859"/>
            <a:ext cx="249382" cy="26489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3723698" y="1281859"/>
            <a:ext cx="249382" cy="26489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410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7107E7-76D1-0A38-E9E6-FBD26290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621928-52DE-7A90-E597-1EE41941263A}"/>
              </a:ext>
            </a:extLst>
          </p:cNvPr>
          <p:cNvSpPr txBox="1"/>
          <p:nvPr/>
        </p:nvSpPr>
        <p:spPr>
          <a:xfrm>
            <a:off x="148239" y="770114"/>
            <a:ext cx="27092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Data </a:t>
            </a: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user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yang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sudah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diisi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Edit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data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apabila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ada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yang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kurang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sesuai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atau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salah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Hapus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data </a:t>
            </a: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user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123" y="463041"/>
            <a:ext cx="6070645" cy="324419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927245" y="1354889"/>
            <a:ext cx="226712" cy="2189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8392339" y="2085138"/>
            <a:ext cx="226712" cy="2189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8058306" y="2077801"/>
            <a:ext cx="226712" cy="21892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0658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07" y="626045"/>
            <a:ext cx="8080028" cy="2141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107E7-76D1-0A38-E9E6-FBD262905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621928-52DE-7A90-E597-1EE41941263A}"/>
              </a:ext>
            </a:extLst>
          </p:cNvPr>
          <p:cNvSpPr txBox="1"/>
          <p:nvPr/>
        </p:nvSpPr>
        <p:spPr>
          <a:xfrm>
            <a:off x="3146053" y="3243356"/>
            <a:ext cx="2974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Halaman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Kursus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Halaman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Loker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Halaman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BootCamp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950277" y="1798674"/>
            <a:ext cx="249382" cy="26489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712277" y="2154858"/>
            <a:ext cx="249382" cy="26489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3950277" y="2502413"/>
            <a:ext cx="249382" cy="26489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61411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DA84B4-B1AF-3336-AB77-7A96F662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4CC01-9859-5444-CC83-905308B7D641}"/>
              </a:ext>
            </a:extLst>
          </p:cNvPr>
          <p:cNvSpPr/>
          <p:nvPr/>
        </p:nvSpPr>
        <p:spPr>
          <a:xfrm>
            <a:off x="2875722" y="2300080"/>
            <a:ext cx="3392556" cy="54333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KURSUS</a:t>
            </a:r>
          </a:p>
        </p:txBody>
      </p:sp>
    </p:spTree>
    <p:extLst>
      <p:ext uri="{BB962C8B-B14F-4D97-AF65-F5344CB8AC3E}">
        <p14:creationId xmlns:p14="http://schemas.microsoft.com/office/powerpoint/2010/main" val="5681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58593F-272A-55B1-8735-1FE19518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114007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KURSUS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PENDAHULUAN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HEADER MENU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PAGE MENU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PAGE CEK TEMPAT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PAGE PASANG IKLAN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7295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FA1D37-7A2B-39ED-FFD8-381D8EAF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83" y="273844"/>
            <a:ext cx="6739035" cy="994172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PENDAHULUAN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058F904-BF95-7825-B32E-06CDFC0960CE}"/>
              </a:ext>
            </a:extLst>
          </p:cNvPr>
          <p:cNvSpPr txBox="1">
            <a:spLocks/>
          </p:cNvSpPr>
          <p:nvPr/>
        </p:nvSpPr>
        <p:spPr>
          <a:xfrm>
            <a:off x="628650" y="1268017"/>
            <a:ext cx="7886700" cy="3658547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25" b="1" dirty="0"/>
              <a:t>Menu KURSUS </a:t>
            </a:r>
            <a:r>
              <a:rPr lang="en-US" sz="2025" b="1" dirty="0" err="1"/>
              <a:t>memiliki</a:t>
            </a:r>
            <a:r>
              <a:rPr lang="en-US" sz="2025" b="1" dirty="0"/>
              <a:t> 5 Page :</a:t>
            </a:r>
          </a:p>
          <a:p>
            <a:r>
              <a:rPr lang="en-US" sz="2025" b="1" dirty="0"/>
              <a:t> </a:t>
            </a:r>
            <a:br>
              <a:rPr lang="en-US" sz="2025" b="1" dirty="0"/>
            </a:br>
            <a:r>
              <a:rPr lang="en-US" sz="2025" b="1" dirty="0"/>
              <a:t>PAGE 1, </a:t>
            </a:r>
            <a:r>
              <a:rPr lang="en-US" sz="2025" b="1" dirty="0" err="1"/>
              <a:t>kursus.php</a:t>
            </a:r>
            <a:r>
              <a:rPr lang="en-US" sz="2025" b="1" dirty="0"/>
              <a:t>		=&gt; Menu Utama, HIGHLIGHT IKLAN</a:t>
            </a:r>
          </a:p>
          <a:p>
            <a:r>
              <a:rPr lang="en-US" sz="2025" b="1" dirty="0"/>
              <a:t>PAGE 2, </a:t>
            </a:r>
            <a:r>
              <a:rPr lang="en-US" sz="2025" b="1" dirty="0" err="1"/>
              <a:t>cekTempat.php</a:t>
            </a:r>
            <a:r>
              <a:rPr lang="en-US" sz="2025" b="1" dirty="0"/>
              <a:t>	=&gt; Daftar </a:t>
            </a:r>
            <a:r>
              <a:rPr lang="en-US" sz="2025" b="1" dirty="0" err="1"/>
              <a:t>Iklan</a:t>
            </a:r>
            <a:endParaRPr lang="en-US" sz="2025" b="1" dirty="0"/>
          </a:p>
          <a:p>
            <a:r>
              <a:rPr lang="en-US" sz="2025" b="1" dirty="0"/>
              <a:t>PAGE 3, </a:t>
            </a:r>
            <a:r>
              <a:rPr lang="en-US" sz="2025" b="1" dirty="0" err="1"/>
              <a:t>pasangIklan.php</a:t>
            </a:r>
            <a:r>
              <a:rPr lang="en-US" sz="2025" b="1" dirty="0"/>
              <a:t>	=&gt; Form </a:t>
            </a:r>
            <a:r>
              <a:rPr lang="en-US" sz="2025" b="1" dirty="0" err="1"/>
              <a:t>Iklan</a:t>
            </a:r>
            <a:endParaRPr lang="en-US" sz="2025" b="1" dirty="0"/>
          </a:p>
          <a:p>
            <a:r>
              <a:rPr lang="en-US" sz="2025" b="1" dirty="0"/>
              <a:t>PAGE 4, </a:t>
            </a:r>
            <a:r>
              <a:rPr lang="en-US" sz="2025" b="1" dirty="0" err="1"/>
              <a:t>submit.php</a:t>
            </a:r>
            <a:r>
              <a:rPr lang="en-US" sz="2025" b="1" dirty="0"/>
              <a:t>		=&gt; View Dan Daftar </a:t>
            </a:r>
            <a:r>
              <a:rPr lang="en-US" sz="2025" b="1" dirty="0" err="1"/>
              <a:t>Iklan</a:t>
            </a:r>
            <a:endParaRPr lang="en-US" sz="2025" b="1" dirty="0"/>
          </a:p>
          <a:p>
            <a:r>
              <a:rPr lang="en-US" sz="2025" b="1" dirty="0"/>
              <a:t>PAGE 5, </a:t>
            </a:r>
            <a:r>
              <a:rPr lang="en-US" sz="2025" b="1" dirty="0" err="1"/>
              <a:t>update.php</a:t>
            </a:r>
            <a:r>
              <a:rPr lang="en-US" sz="2025" b="1" dirty="0"/>
              <a:t>		=&gt; Edit </a:t>
            </a:r>
            <a:r>
              <a:rPr lang="en-US" sz="2025" b="1" dirty="0" err="1"/>
              <a:t>Informasi</a:t>
            </a:r>
            <a:r>
              <a:rPr lang="en-US" sz="2025" b="1" dirty="0"/>
              <a:t> </a:t>
            </a:r>
            <a:r>
              <a:rPr lang="en-US" sz="2025" b="1" dirty="0" err="1"/>
              <a:t>Iklan</a:t>
            </a:r>
            <a:endParaRPr lang="en-US" sz="2025" b="1" dirty="0"/>
          </a:p>
        </p:txBody>
      </p:sp>
    </p:spTree>
    <p:extLst>
      <p:ext uri="{BB962C8B-B14F-4D97-AF65-F5344CB8AC3E}">
        <p14:creationId xmlns:p14="http://schemas.microsoft.com/office/powerpoint/2010/main" val="257633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3023E6-0A27-3A82-CF07-BC546F42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D99F4A-8BAB-DBF5-75F8-B3174AEC0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63" y="312077"/>
            <a:ext cx="4800600" cy="23901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1E139-4924-1165-9A36-37540932F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938" y="1543050"/>
            <a:ext cx="2949178" cy="2858691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en-US" dirty="0"/>
              <a:t>HEADER MENU LOGIN USERNAME</a:t>
            </a:r>
          </a:p>
          <a:p>
            <a:pPr marL="257175" indent="-257175">
              <a:buAutoNum type="arabicPeriod"/>
            </a:pPr>
            <a:r>
              <a:rPr lang="en-US" dirty="0"/>
              <a:t>HEADER MENU USERNAME TANPA BIODATA DILENGKAPI</a:t>
            </a:r>
          </a:p>
          <a:p>
            <a:pPr marL="257175" indent="-257175">
              <a:buAutoNum type="arabicPeriod"/>
            </a:pPr>
            <a:r>
              <a:rPr lang="en-US" dirty="0"/>
              <a:t>HEADER MENU TANPA LOGIN</a:t>
            </a:r>
          </a:p>
          <a:p>
            <a:pPr marL="257175" indent="-257175">
              <a:buAutoNum type="arabicPeriod"/>
            </a:pPr>
            <a:r>
              <a:rPr lang="en-US" dirty="0"/>
              <a:t>HEADER MENU KURSUS</a:t>
            </a:r>
          </a:p>
          <a:p>
            <a:pPr marL="257175" indent="-257175">
              <a:buAutoNum type="arabicPeriod"/>
            </a:pPr>
            <a:r>
              <a:rPr lang="en-US" dirty="0"/>
              <a:t>HEADER MENU LOKER</a:t>
            </a:r>
          </a:p>
          <a:p>
            <a:pPr marL="257175" indent="-257175">
              <a:buAutoNum type="arabicPeriod"/>
            </a:pPr>
            <a:r>
              <a:rPr lang="en-US" dirty="0"/>
              <a:t>HEADER MENU BOOTCAMP</a:t>
            </a:r>
          </a:p>
          <a:p>
            <a:pPr marL="257175" indent="-257175">
              <a:buAutoNum type="arabicPeriod"/>
            </a:pPr>
            <a:r>
              <a:rPr lang="en-US" dirty="0"/>
              <a:t>HEADER MENU PROFILE</a:t>
            </a:r>
          </a:p>
          <a:p>
            <a:pPr marL="257175" indent="-257175">
              <a:buAutoNum type="arabicPeriod"/>
            </a:pPr>
            <a:r>
              <a:rPr lang="en-US" dirty="0"/>
              <a:t>HEADER MENU COLLAPSE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153B7F40-2850-2C26-D6A4-F93162173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363" y="769347"/>
            <a:ext cx="4800600" cy="23914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4574D1E0-5686-7D19-8B0A-E234005EB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363" y="1226741"/>
            <a:ext cx="4800600" cy="23914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F78CD21F-4311-1AE7-543A-2BE8888A6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363" y="1654481"/>
            <a:ext cx="2057400" cy="952284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4A8C636F-1AA6-C40B-9299-51600F2C2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8563" y="1684135"/>
            <a:ext cx="2057400" cy="952283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3162F8D8-BCA9-5EE2-850B-DAB7213984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363" y="2854632"/>
            <a:ext cx="2057400" cy="952283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5FB84106-2E9D-3A4D-223F-CC62458AF3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8563" y="2854632"/>
            <a:ext cx="2057400" cy="9522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EF4E1D-A231-E76B-0676-3300B96A1913}"/>
              </a:ext>
            </a:extLst>
          </p:cNvPr>
          <p:cNvSpPr/>
          <p:nvPr/>
        </p:nvSpPr>
        <p:spPr>
          <a:xfrm>
            <a:off x="3736729" y="306140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A7728C-3924-895F-9E94-1D3746D5D79A}"/>
              </a:ext>
            </a:extLst>
          </p:cNvPr>
          <p:cNvSpPr/>
          <p:nvPr/>
        </p:nvSpPr>
        <p:spPr>
          <a:xfrm>
            <a:off x="3736729" y="769347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3D0C7F-7C69-859A-7574-D51070D0DED2}"/>
              </a:ext>
            </a:extLst>
          </p:cNvPr>
          <p:cNvSpPr/>
          <p:nvPr/>
        </p:nvSpPr>
        <p:spPr>
          <a:xfrm>
            <a:off x="3736729" y="1226741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DFCE7D-850F-8A23-09EC-6D1143813F98}"/>
              </a:ext>
            </a:extLst>
          </p:cNvPr>
          <p:cNvSpPr/>
          <p:nvPr/>
        </p:nvSpPr>
        <p:spPr>
          <a:xfrm>
            <a:off x="3736729" y="1654481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3E72686-4450-FAAC-F832-89D875D71D3C}"/>
              </a:ext>
            </a:extLst>
          </p:cNvPr>
          <p:cNvSpPr/>
          <p:nvPr/>
        </p:nvSpPr>
        <p:spPr>
          <a:xfrm>
            <a:off x="3736729" y="2857618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A4BA8A-17BD-0055-BFD5-9D936F5F6D33}"/>
              </a:ext>
            </a:extLst>
          </p:cNvPr>
          <p:cNvSpPr/>
          <p:nvPr/>
        </p:nvSpPr>
        <p:spPr>
          <a:xfrm>
            <a:off x="6483635" y="1686606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25F5A23-8F7D-6EC1-2343-8A09AC38C90C}"/>
              </a:ext>
            </a:extLst>
          </p:cNvPr>
          <p:cNvSpPr/>
          <p:nvPr/>
        </p:nvSpPr>
        <p:spPr>
          <a:xfrm>
            <a:off x="6483634" y="2843622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965384AE-E832-E0BA-27C5-ACA80A7A54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176" y="3925600"/>
            <a:ext cx="2043587" cy="95228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D6F9970-96B7-68A6-DBAB-5448423A2B3D}"/>
              </a:ext>
            </a:extLst>
          </p:cNvPr>
          <p:cNvSpPr/>
          <p:nvPr/>
        </p:nvSpPr>
        <p:spPr>
          <a:xfrm>
            <a:off x="3754248" y="3916760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94160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8A44-FAD4-F94B-CB4B-064CE57D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MENU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ECC28D-3B27-2B5A-913C-A5109E082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75" y="373096"/>
            <a:ext cx="3663407" cy="2605835"/>
          </a:xfr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EF66E82-5C6D-8E4C-3561-A94D450AD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938" y="1543050"/>
            <a:ext cx="2949178" cy="2858691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en-US" dirty="0"/>
              <a:t>PREV NEXT BUTTON, </a:t>
            </a:r>
            <a:r>
              <a:rPr lang="en-US" dirty="0" err="1"/>
              <a:t>kapasitas</a:t>
            </a:r>
            <a:r>
              <a:rPr lang="en-US" dirty="0"/>
              <a:t> 3 </a:t>
            </a:r>
            <a:r>
              <a:rPr lang="en-US" dirty="0" err="1"/>
              <a:t>iklan</a:t>
            </a:r>
            <a:endParaRPr lang="en-US" dirty="0"/>
          </a:p>
          <a:p>
            <a:pPr marL="257175" indent="-257175">
              <a:buAutoNum type="arabicPeriod"/>
            </a:pPr>
            <a:r>
              <a:rPr lang="en-US" dirty="0"/>
              <a:t>HIGHLIGHT DENGAN DATA KOSONG</a:t>
            </a:r>
          </a:p>
          <a:p>
            <a:pPr marL="257175" indent="-257175">
              <a:buAutoNum type="arabicPeriod"/>
            </a:pPr>
            <a:r>
              <a:rPr lang="en-US" dirty="0"/>
              <a:t>BUTTON LINK CEK TEMPAT</a:t>
            </a:r>
          </a:p>
          <a:p>
            <a:pPr marL="257175" indent="-257175">
              <a:buAutoNum type="arabicPeriod"/>
            </a:pPr>
            <a:r>
              <a:rPr lang="en-US" dirty="0"/>
              <a:t>BUTTON LINK PASANG IKLAN</a:t>
            </a:r>
          </a:p>
          <a:p>
            <a:pPr marL="257175" indent="-257175">
              <a:buAutoNum type="arabicPeriod"/>
            </a:pPr>
            <a:r>
              <a:rPr lang="en-US" dirty="0"/>
              <a:t>HIGHLIGHT DENGAN BANNER IKLAN</a:t>
            </a:r>
          </a:p>
          <a:p>
            <a:pPr marL="257175" indent="-257175">
              <a:buAutoNum type="arabicPeriod"/>
            </a:pPr>
            <a:r>
              <a:rPr lang="en-US" dirty="0"/>
              <a:t>BUTTON LINK DAFTAR</a:t>
            </a:r>
          </a:p>
          <a:p>
            <a:pPr marL="257175" indent="-257175">
              <a:buAutoNum type="arabicPeriod"/>
            </a:pP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10636E-F678-C19B-746E-085A4A397B67}"/>
              </a:ext>
            </a:extLst>
          </p:cNvPr>
          <p:cNvSpPr/>
          <p:nvPr/>
        </p:nvSpPr>
        <p:spPr>
          <a:xfrm>
            <a:off x="4955162" y="2015339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7B5784-5283-4DE4-9027-0FA29B9B89D7}"/>
              </a:ext>
            </a:extLst>
          </p:cNvPr>
          <p:cNvSpPr/>
          <p:nvPr/>
        </p:nvSpPr>
        <p:spPr>
          <a:xfrm>
            <a:off x="4684137" y="2704713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4A8A58-E73F-A689-BAF5-0C4E6E7953A2}"/>
              </a:ext>
            </a:extLst>
          </p:cNvPr>
          <p:cNvSpPr/>
          <p:nvPr/>
        </p:nvSpPr>
        <p:spPr>
          <a:xfrm>
            <a:off x="6462057" y="2704713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BC343AA-8B5E-B95B-5DE9-10111C8BB7CA}"/>
              </a:ext>
            </a:extLst>
          </p:cNvPr>
          <p:cNvSpPr/>
          <p:nvPr/>
        </p:nvSpPr>
        <p:spPr>
          <a:xfrm>
            <a:off x="4043765" y="1431060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DDE714-7E7E-7FAE-D0AD-8346ED97A6A9}"/>
              </a:ext>
            </a:extLst>
          </p:cNvPr>
          <p:cNvSpPr/>
          <p:nvPr/>
        </p:nvSpPr>
        <p:spPr>
          <a:xfrm>
            <a:off x="7331029" y="1431060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9" name="Content Placeholder 11">
            <a:extLst>
              <a:ext uri="{FF2B5EF4-FFF2-40B4-BE49-F238E27FC236}">
                <a16:creationId xmlns:a16="http://schemas.microsoft.com/office/drawing/2014/main" id="{399576F4-C2A1-5EDB-9386-FCB3298B7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332" y="3379350"/>
            <a:ext cx="2708529" cy="1383128"/>
          </a:xfrm>
          <a:prstGeom prst="rect">
            <a:avLst/>
          </a:prstGeom>
        </p:spPr>
      </p:pic>
      <p:pic>
        <p:nvPicPr>
          <p:cNvPr id="20" name="Content Placeholder 11">
            <a:extLst>
              <a:ext uri="{FF2B5EF4-FFF2-40B4-BE49-F238E27FC236}">
                <a16:creationId xmlns:a16="http://schemas.microsoft.com/office/drawing/2014/main" id="{81E96376-719C-1595-1464-4BC0FC041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2384" y="3379350"/>
            <a:ext cx="2708529" cy="137035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0B09BF6-BC7D-61AF-87A2-88A685A5AB5C}"/>
              </a:ext>
            </a:extLst>
          </p:cNvPr>
          <p:cNvSpPr/>
          <p:nvPr/>
        </p:nvSpPr>
        <p:spPr>
          <a:xfrm>
            <a:off x="5936614" y="3581790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D76D44-A7D3-B561-3AD3-6D3A7DB08308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4806600" y="3790871"/>
            <a:ext cx="1165882" cy="43629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BDD5D7-D2BF-44DF-5C85-6F1BED4264D3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6145672" y="3790871"/>
            <a:ext cx="1237175" cy="43629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E5B99EA-B296-E789-E56B-C4D7956FAF7F}"/>
              </a:ext>
            </a:extLst>
          </p:cNvPr>
          <p:cNvSpPr/>
          <p:nvPr/>
        </p:nvSpPr>
        <p:spPr>
          <a:xfrm>
            <a:off x="3410817" y="3417722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5632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8409F7-5FC3-44FA-98CC-42C26444BE21}"/>
              </a:ext>
            </a:extLst>
          </p:cNvPr>
          <p:cNvSpPr/>
          <p:nvPr/>
        </p:nvSpPr>
        <p:spPr>
          <a:xfrm>
            <a:off x="660935" y="377117"/>
            <a:ext cx="1593167" cy="54333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Profil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Siloker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58D94C-4DC4-46A7-857E-980010C8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327F41-A949-4C7D-B6F4-881606F82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8" t="32000" r="58800" b="40504"/>
          <a:stretch/>
        </p:blipFill>
        <p:spPr>
          <a:xfrm>
            <a:off x="1666449" y="1684851"/>
            <a:ext cx="5811101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6292F6-5CEE-0A04-BA8C-09DBBD11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5547" y="1325384"/>
            <a:ext cx="4800600" cy="35602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58A44-FAD4-F94B-CB4B-064CE57D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CEK TEMPAT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ECC28D-3B27-2B5A-913C-A5109E082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2454"/>
          <a:stretch/>
        </p:blipFill>
        <p:spPr>
          <a:xfrm>
            <a:off x="3755547" y="286916"/>
            <a:ext cx="4800600" cy="1000709"/>
          </a:xfr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3E8DCCE-7D4D-8F91-C200-018BCCD37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938" y="1543050"/>
            <a:ext cx="2949178" cy="2858691"/>
          </a:xfrm>
        </p:spPr>
        <p:txBody>
          <a:bodyPr/>
          <a:lstStyle/>
          <a:p>
            <a:pPr marL="257175" indent="-257175">
              <a:buAutoNum type="arabicPeriod"/>
            </a:pPr>
            <a:r>
              <a:rPr lang="en-US" dirty="0"/>
              <a:t>TABLE IKLAN DENGAN DATA KOSONG</a:t>
            </a:r>
          </a:p>
          <a:p>
            <a:pPr marL="257175" indent="-257175">
              <a:buAutoNum type="arabicPeriod"/>
            </a:pPr>
            <a:r>
              <a:rPr lang="en-US" dirty="0"/>
              <a:t>TABLE IKLAN DENGAN DATA IKLAN</a:t>
            </a:r>
          </a:p>
          <a:p>
            <a:pPr marL="257175" indent="-257175">
              <a:buAutoNum type="arabicPeriod"/>
            </a:pPr>
            <a:r>
              <a:rPr lang="en-US" dirty="0"/>
              <a:t>BUTTON LINK DAFTAR</a:t>
            </a:r>
          </a:p>
          <a:p>
            <a:pPr marL="257175" indent="-257175">
              <a:buAutoNum type="arabicPeriod"/>
            </a:pPr>
            <a:r>
              <a:rPr lang="en-US" dirty="0"/>
              <a:t>BUTTON LINK KEMBALI MENU</a:t>
            </a:r>
          </a:p>
          <a:p>
            <a:pPr marL="257175" indent="-257175">
              <a:buAutoNum type="arabicPeriod"/>
            </a:pPr>
            <a:r>
              <a:rPr lang="en-US" dirty="0"/>
              <a:t>TABLE DAFTAR IKLAN, </a:t>
            </a:r>
            <a:r>
              <a:rPr lang="en-US" dirty="0" err="1"/>
              <a:t>berdasarkan</a:t>
            </a:r>
            <a:r>
              <a:rPr lang="en-US" dirty="0"/>
              <a:t> user login</a:t>
            </a:r>
          </a:p>
          <a:p>
            <a:pPr marL="257175" indent="-257175">
              <a:buAutoNum type="arabicPeriod"/>
            </a:pPr>
            <a:r>
              <a:rPr lang="en-US" dirty="0"/>
              <a:t>SELECT ID DAFTAR</a:t>
            </a:r>
          </a:p>
          <a:p>
            <a:pPr marL="257175" indent="-257175">
              <a:buAutoNum type="arabicPeriod"/>
            </a:pPr>
            <a:r>
              <a:rPr lang="en-US" dirty="0"/>
              <a:t>BUTTON LINK VIEW</a:t>
            </a:r>
          </a:p>
          <a:p>
            <a:pPr marL="257175" indent="-257175">
              <a:buAutoNum type="arabicPeriod"/>
            </a:pPr>
            <a:r>
              <a:rPr lang="en-US" dirty="0"/>
              <a:t>BUTTON DELETE</a:t>
            </a:r>
          </a:p>
          <a:p>
            <a:pPr marL="257175" indent="-257175">
              <a:buAutoNum type="arabicPeriod"/>
            </a:pPr>
            <a:endParaRPr lang="en-US" dirty="0"/>
          </a:p>
          <a:p>
            <a:pPr marL="257175" indent="-257175">
              <a:buAutoNum type="arabicPeriod"/>
            </a:pP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DDE714-7E7E-7FAE-D0AD-8346ED97A6A9}"/>
              </a:ext>
            </a:extLst>
          </p:cNvPr>
          <p:cNvSpPr/>
          <p:nvPr/>
        </p:nvSpPr>
        <p:spPr>
          <a:xfrm>
            <a:off x="3498543" y="286916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70E2D3-4163-40A4-977C-FEBF361F8E3F}"/>
              </a:ext>
            </a:extLst>
          </p:cNvPr>
          <p:cNvSpPr/>
          <p:nvPr/>
        </p:nvSpPr>
        <p:spPr>
          <a:xfrm>
            <a:off x="3498542" y="1325384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D0FC53-C72F-9624-7775-39F29955C83F}"/>
              </a:ext>
            </a:extLst>
          </p:cNvPr>
          <p:cNvSpPr/>
          <p:nvPr/>
        </p:nvSpPr>
        <p:spPr>
          <a:xfrm>
            <a:off x="8445760" y="2219714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6949521-F396-7CFD-7F00-2B291358C7C1}"/>
              </a:ext>
            </a:extLst>
          </p:cNvPr>
          <p:cNvSpPr/>
          <p:nvPr/>
        </p:nvSpPr>
        <p:spPr>
          <a:xfrm>
            <a:off x="8445760" y="1937002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98CC5C-3F68-A852-07A0-9E541F770880}"/>
              </a:ext>
            </a:extLst>
          </p:cNvPr>
          <p:cNvSpPr/>
          <p:nvPr/>
        </p:nvSpPr>
        <p:spPr>
          <a:xfrm>
            <a:off x="8298798" y="3943545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746DB-752C-7363-5AAD-04698A23ECBE}"/>
              </a:ext>
            </a:extLst>
          </p:cNvPr>
          <p:cNvSpPr/>
          <p:nvPr/>
        </p:nvSpPr>
        <p:spPr>
          <a:xfrm>
            <a:off x="8298802" y="4268247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6297FC8-4E14-01BA-BBA5-6DC2067D119C}"/>
              </a:ext>
            </a:extLst>
          </p:cNvPr>
          <p:cNvSpPr/>
          <p:nvPr/>
        </p:nvSpPr>
        <p:spPr>
          <a:xfrm>
            <a:off x="7356411" y="4199290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2DF5D21-C831-B636-454E-4DC7BA6EE4D2}"/>
              </a:ext>
            </a:extLst>
          </p:cNvPr>
          <p:cNvSpPr/>
          <p:nvPr/>
        </p:nvSpPr>
        <p:spPr>
          <a:xfrm>
            <a:off x="5224366" y="3312881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3B445D-4502-F3C9-56B8-88120C64D2A3}"/>
              </a:ext>
            </a:extLst>
          </p:cNvPr>
          <p:cNvSpPr/>
          <p:nvPr/>
        </p:nvSpPr>
        <p:spPr>
          <a:xfrm>
            <a:off x="8412690" y="946073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51872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6292F6-5CEE-0A04-BA8C-09DBBD11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7516" y="303320"/>
            <a:ext cx="4800600" cy="2289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A58A44-FAD4-F94B-CB4B-064CE57D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CEK TEMPAT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3E8DCCE-7D4D-8F91-C200-018BCCD37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938" y="1543050"/>
            <a:ext cx="2949178" cy="2858691"/>
          </a:xfrm>
        </p:spPr>
        <p:txBody>
          <a:bodyPr/>
          <a:lstStyle/>
          <a:p>
            <a:pPr marL="257175" indent="-257175">
              <a:buFont typeface="+mj-lt"/>
              <a:buAutoNum type="arabicPeriod" startAt="9"/>
            </a:pPr>
            <a:r>
              <a:rPr lang="en-US" dirty="0"/>
              <a:t>INFORMASI IKLAN</a:t>
            </a:r>
          </a:p>
          <a:p>
            <a:pPr marL="257175" indent="-257175">
              <a:buFont typeface="+mj-lt"/>
              <a:buAutoNum type="arabicPeriod" startAt="9"/>
            </a:pPr>
            <a:r>
              <a:rPr lang="en-US" dirty="0"/>
              <a:t>BUTTON DAFTAR IKLAN</a:t>
            </a:r>
          </a:p>
          <a:p>
            <a:pPr marL="257175" indent="-257175">
              <a:buFont typeface="+mj-lt"/>
              <a:buAutoNum type="arabicPeriod" startAt="9"/>
            </a:pPr>
            <a:r>
              <a:rPr lang="en-US" dirty="0"/>
              <a:t>BUTTON LINK KEMBALI MENU</a:t>
            </a:r>
          </a:p>
          <a:p>
            <a:pPr marL="257175" indent="-257175">
              <a:buFont typeface="+mj-lt"/>
              <a:buAutoNum type="arabicPeriod" startAt="9"/>
            </a:pPr>
            <a:r>
              <a:rPr lang="en-US" dirty="0"/>
              <a:t>INFO DAFTAR KURSUS BERHASIL</a:t>
            </a:r>
          </a:p>
          <a:p>
            <a:pPr marL="257175" indent="-257175">
              <a:buFont typeface="+mj-lt"/>
              <a:buAutoNum type="arabicPeriod" startAt="9"/>
            </a:pPr>
            <a:r>
              <a:rPr lang="en-US" dirty="0"/>
              <a:t>INFO DAFTAR KURSUS GAGAL</a:t>
            </a:r>
          </a:p>
          <a:p>
            <a:pPr marL="257175" indent="-257175">
              <a:buFont typeface="+mj-lt"/>
              <a:buAutoNum type="arabicPeriod" startAt="9"/>
            </a:pPr>
            <a:endParaRPr lang="en-US" dirty="0"/>
          </a:p>
          <a:p>
            <a:pPr marL="257175" indent="-257175">
              <a:buFont typeface="+mj-lt"/>
              <a:buAutoNum type="arabicPeriod" startAt="9"/>
            </a:pPr>
            <a:endParaRPr lang="en-US" dirty="0"/>
          </a:p>
          <a:p>
            <a:pPr marL="257175" indent="-257175">
              <a:buAutoNum type="arabicPeriod" startAt="9"/>
            </a:pPr>
            <a:endParaRPr lang="en-US" dirty="0"/>
          </a:p>
          <a:p>
            <a:pPr marL="257175" indent="-257175">
              <a:buAutoNum type="arabicPeriod" startAt="9"/>
            </a:pP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70E2D3-4163-40A4-977C-FEBF361F8E3F}"/>
              </a:ext>
            </a:extLst>
          </p:cNvPr>
          <p:cNvSpPr/>
          <p:nvPr/>
        </p:nvSpPr>
        <p:spPr>
          <a:xfrm>
            <a:off x="3610512" y="342900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9E8DF-16B3-49C1-4FBB-7DE429CF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40" y="2824825"/>
            <a:ext cx="4800600" cy="734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D623C-8187-FAB9-5776-379E7F031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16" y="3791361"/>
            <a:ext cx="4800600" cy="75799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65CF03E-0726-7D04-A7C3-54AFB96AA798}"/>
              </a:ext>
            </a:extLst>
          </p:cNvPr>
          <p:cNvSpPr/>
          <p:nvPr/>
        </p:nvSpPr>
        <p:spPr>
          <a:xfrm>
            <a:off x="7104826" y="1980392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9B53B24-8F85-93B3-73F1-4463AF3D0C17}"/>
              </a:ext>
            </a:extLst>
          </p:cNvPr>
          <p:cNvSpPr/>
          <p:nvPr/>
        </p:nvSpPr>
        <p:spPr>
          <a:xfrm>
            <a:off x="7156144" y="2295722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E7BB5A3-1521-1114-C110-017F271AAF96}"/>
              </a:ext>
            </a:extLst>
          </p:cNvPr>
          <p:cNvSpPr/>
          <p:nvPr/>
        </p:nvSpPr>
        <p:spPr>
          <a:xfrm>
            <a:off x="3384026" y="2849919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E76C087-6C10-2EC8-F96A-1D859C930E0D}"/>
              </a:ext>
            </a:extLst>
          </p:cNvPr>
          <p:cNvSpPr/>
          <p:nvPr/>
        </p:nvSpPr>
        <p:spPr>
          <a:xfrm>
            <a:off x="3381671" y="3810377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AA0F68-342B-6BE9-7D5C-7C58B6A2B353}"/>
              </a:ext>
            </a:extLst>
          </p:cNvPr>
          <p:cNvSpPr/>
          <p:nvPr/>
        </p:nvSpPr>
        <p:spPr>
          <a:xfrm>
            <a:off x="6465677" y="3334979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C42B266-4F02-4A1D-EEC9-37E43F866053}"/>
              </a:ext>
            </a:extLst>
          </p:cNvPr>
          <p:cNvSpPr/>
          <p:nvPr/>
        </p:nvSpPr>
        <p:spPr>
          <a:xfrm>
            <a:off x="6493670" y="4304397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08663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8A44-FAD4-F94B-CB4B-064CE57D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606274" cy="1200150"/>
          </a:xfrm>
        </p:spPr>
        <p:txBody>
          <a:bodyPr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PASANG IKLAN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3E8DCCE-7D4D-8F91-C200-018BCCD37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938" y="1543050"/>
            <a:ext cx="2949178" cy="2858691"/>
          </a:xfrm>
        </p:spPr>
        <p:txBody>
          <a:bodyPr/>
          <a:lstStyle/>
          <a:p>
            <a:pPr marL="257175" indent="-257175">
              <a:buFont typeface="+mj-lt"/>
              <a:buAutoNum type="arabicPeriod"/>
            </a:pPr>
            <a:r>
              <a:rPr lang="en-US" dirty="0"/>
              <a:t>FORM PASANG IKLAN TANPA BIODATA DILENGKAPI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FORM PASANG IKLAN,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pengisian</a:t>
            </a:r>
            <a:endParaRPr lang="en-US" dirty="0"/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BUTTON LINK KEMBALI MENU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BUTTON PASANG IKLAN</a:t>
            </a:r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BUTTON RESET FORM</a:t>
            </a:r>
          </a:p>
          <a:p>
            <a:pPr marL="257175" indent="-257175">
              <a:buFont typeface="+mj-lt"/>
              <a:buAutoNum type="arabicPeriod"/>
            </a:pPr>
            <a:endParaRPr lang="en-US" dirty="0"/>
          </a:p>
          <a:p>
            <a:pPr marL="257175" indent="-257175">
              <a:buFont typeface="+mj-lt"/>
              <a:buAutoNum type="arabicPeriod"/>
            </a:pPr>
            <a:endParaRPr lang="en-US" dirty="0"/>
          </a:p>
          <a:p>
            <a:pPr marL="257175" indent="-257175">
              <a:buAutoNum type="arabicPeriod"/>
            </a:pPr>
            <a:endParaRPr lang="en-US" dirty="0"/>
          </a:p>
          <a:p>
            <a:pPr marL="257175" indent="-257175">
              <a:buAutoNum type="arabicPeriod"/>
            </a:pP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70E2D3-4163-40A4-977C-FEBF361F8E3F}"/>
              </a:ext>
            </a:extLst>
          </p:cNvPr>
          <p:cNvSpPr/>
          <p:nvPr/>
        </p:nvSpPr>
        <p:spPr>
          <a:xfrm>
            <a:off x="3456558" y="341720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581D56-B0E8-E1E4-D47F-ED28E64B0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0662" y="2610238"/>
            <a:ext cx="2743200" cy="217871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9B97C1E-5D62-82E6-5005-DC244F873EB5}"/>
              </a:ext>
            </a:extLst>
          </p:cNvPr>
          <p:cNvSpPr/>
          <p:nvPr/>
        </p:nvSpPr>
        <p:spPr>
          <a:xfrm>
            <a:off x="3113653" y="2621916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2F577-E410-5436-9BA3-9A5F344FC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t="8821" r="10406" b="12275"/>
          <a:stretch/>
        </p:blipFill>
        <p:spPr>
          <a:xfrm>
            <a:off x="6113863" y="2621916"/>
            <a:ext cx="2743200" cy="2179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DEDB1F-8655-FF0D-1EAC-B3AEB8984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96" y="341720"/>
            <a:ext cx="4800600" cy="214677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70A63B8-3B14-DD9A-CE4C-EB67C48890F0}"/>
              </a:ext>
            </a:extLst>
          </p:cNvPr>
          <p:cNvSpPr/>
          <p:nvPr/>
        </p:nvSpPr>
        <p:spPr>
          <a:xfrm>
            <a:off x="4914901" y="3974272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9F107D-DB16-4E0E-B8B4-D69AB8650E74}"/>
              </a:ext>
            </a:extLst>
          </p:cNvPr>
          <p:cNvSpPr/>
          <p:nvPr/>
        </p:nvSpPr>
        <p:spPr>
          <a:xfrm>
            <a:off x="5234464" y="3974272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0E797F-AAFF-DE0B-DDAB-8A8F1D11CBA4}"/>
              </a:ext>
            </a:extLst>
          </p:cNvPr>
          <p:cNvSpPr/>
          <p:nvPr/>
        </p:nvSpPr>
        <p:spPr>
          <a:xfrm>
            <a:off x="5495713" y="3974272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93123C-CF4F-79DA-6BCF-2FBBFB2ABAE9}"/>
              </a:ext>
            </a:extLst>
          </p:cNvPr>
          <p:cNvSpPr/>
          <p:nvPr/>
        </p:nvSpPr>
        <p:spPr>
          <a:xfrm>
            <a:off x="7688425" y="4204026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B0191E-E225-10C1-965E-02FC4D3B1D17}"/>
              </a:ext>
            </a:extLst>
          </p:cNvPr>
          <p:cNvSpPr/>
          <p:nvPr/>
        </p:nvSpPr>
        <p:spPr>
          <a:xfrm>
            <a:off x="8161945" y="4204026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02555B-DCC5-EB06-69F9-B2526D854C15}"/>
              </a:ext>
            </a:extLst>
          </p:cNvPr>
          <p:cNvSpPr/>
          <p:nvPr/>
        </p:nvSpPr>
        <p:spPr>
          <a:xfrm>
            <a:off x="8444189" y="4204026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53384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8A44-FAD4-F94B-CB4B-064CE57D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606274" cy="1200150"/>
          </a:xfrm>
        </p:spPr>
        <p:txBody>
          <a:bodyPr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PASANG IKLAN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3E8DCCE-7D4D-8F91-C200-018BCCD37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938" y="1543050"/>
            <a:ext cx="2949178" cy="2858691"/>
          </a:xfrm>
        </p:spPr>
        <p:txBody>
          <a:bodyPr/>
          <a:lstStyle/>
          <a:p>
            <a:pPr marL="257175" indent="-257175">
              <a:buFont typeface="+mj-lt"/>
              <a:buAutoNum type="arabicPeriod" startAt="6"/>
            </a:pPr>
            <a:r>
              <a:rPr lang="en-US" dirty="0"/>
              <a:t>TABLE PASANG IKLAN, </a:t>
            </a:r>
            <a:r>
              <a:rPr lang="en-US" dirty="0" err="1"/>
              <a:t>berdasarkan</a:t>
            </a:r>
            <a:r>
              <a:rPr lang="en-US" dirty="0"/>
              <a:t> user login</a:t>
            </a:r>
          </a:p>
          <a:p>
            <a:pPr marL="257175" indent="-257175">
              <a:buFont typeface="+mj-lt"/>
              <a:buAutoNum type="arabicPeriod" startAt="6"/>
            </a:pPr>
            <a:r>
              <a:rPr lang="en-US" dirty="0"/>
              <a:t>TABLE DAFTAR IKLAN, </a:t>
            </a:r>
            <a:r>
              <a:rPr lang="en-US" dirty="0" err="1"/>
              <a:t>berdasarkan</a:t>
            </a:r>
            <a:r>
              <a:rPr lang="en-US" dirty="0"/>
              <a:t> user daftar</a:t>
            </a:r>
          </a:p>
          <a:p>
            <a:pPr marL="257175" indent="-257175">
              <a:buFont typeface="+mj-lt"/>
              <a:buAutoNum type="arabicPeriod" startAt="6"/>
            </a:pPr>
            <a:r>
              <a:rPr lang="en-US" dirty="0"/>
              <a:t>BUTTON LINK EDIT</a:t>
            </a:r>
          </a:p>
          <a:p>
            <a:pPr marL="257175" indent="-257175">
              <a:buFont typeface="+mj-lt"/>
              <a:buAutoNum type="arabicPeriod" startAt="6"/>
            </a:pPr>
            <a:r>
              <a:rPr lang="en-US" dirty="0"/>
              <a:t>BUTTON DELETE PASANG IKLAN</a:t>
            </a:r>
          </a:p>
          <a:p>
            <a:pPr marL="257175" indent="-257175">
              <a:buFont typeface="+mj-lt"/>
              <a:buAutoNum type="arabicPeriod" startAt="6"/>
            </a:pPr>
            <a:r>
              <a:rPr lang="en-US" dirty="0"/>
              <a:t>BUTTON DELETE DAFTAR IKLAN</a:t>
            </a:r>
          </a:p>
          <a:p>
            <a:pPr marL="257175" indent="-257175">
              <a:buFont typeface="+mj-lt"/>
              <a:buAutoNum type="arabicPeriod" startAt="6"/>
            </a:pPr>
            <a:endParaRPr lang="en-US" dirty="0"/>
          </a:p>
          <a:p>
            <a:pPr marL="257175" indent="-257175">
              <a:buFont typeface="+mj-lt"/>
              <a:buAutoNum type="arabicPeriod" startAt="6"/>
            </a:pPr>
            <a:endParaRPr lang="en-US" dirty="0"/>
          </a:p>
          <a:p>
            <a:pPr marL="257175" indent="-257175">
              <a:buAutoNum type="arabicPeriod" startAt="6"/>
            </a:pPr>
            <a:endParaRPr lang="en-US" dirty="0"/>
          </a:p>
          <a:p>
            <a:pPr marL="257175" indent="-257175">
              <a:buAutoNum type="arabicPeriod" startAt="6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EE51C-34F1-63C3-7CC2-C234DABE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56" y="361829"/>
            <a:ext cx="5499854" cy="430581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488EB50-BEFA-627B-BC27-E976030A1263}"/>
              </a:ext>
            </a:extLst>
          </p:cNvPr>
          <p:cNvSpPr/>
          <p:nvPr/>
        </p:nvSpPr>
        <p:spPr>
          <a:xfrm>
            <a:off x="5232119" y="2514734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09F210-8CCE-5291-0CB4-668AEF5E4899}"/>
              </a:ext>
            </a:extLst>
          </p:cNvPr>
          <p:cNvSpPr/>
          <p:nvPr/>
        </p:nvSpPr>
        <p:spPr>
          <a:xfrm>
            <a:off x="8435531" y="1925051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16E65F-7685-6E30-B886-03F73717A8D6}"/>
              </a:ext>
            </a:extLst>
          </p:cNvPr>
          <p:cNvSpPr/>
          <p:nvPr/>
        </p:nvSpPr>
        <p:spPr>
          <a:xfrm>
            <a:off x="8434034" y="2186837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D10702C-9272-96DF-5BDA-680DA619256C}"/>
              </a:ext>
            </a:extLst>
          </p:cNvPr>
          <p:cNvSpPr/>
          <p:nvPr/>
        </p:nvSpPr>
        <p:spPr>
          <a:xfrm>
            <a:off x="8120274" y="3544587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70E2D3-4163-40A4-977C-FEBF361F8E3F}"/>
              </a:ext>
            </a:extLst>
          </p:cNvPr>
          <p:cNvSpPr/>
          <p:nvPr/>
        </p:nvSpPr>
        <p:spPr>
          <a:xfrm>
            <a:off x="5232119" y="1025363"/>
            <a:ext cx="244928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5869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8A44-FAD4-F94B-CB4B-064CE57D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606274" cy="1200150"/>
          </a:xfrm>
        </p:spPr>
        <p:txBody>
          <a:bodyPr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PASANG IKLAN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3E8DCCE-7D4D-8F91-C200-018BCCD37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938" y="1543050"/>
            <a:ext cx="2949178" cy="2858691"/>
          </a:xfrm>
        </p:spPr>
        <p:txBody>
          <a:bodyPr/>
          <a:lstStyle/>
          <a:p>
            <a:pPr marL="257175" indent="-257175">
              <a:buFont typeface="+mj-lt"/>
              <a:buAutoNum type="arabicPeriod" startAt="11"/>
            </a:pPr>
            <a:r>
              <a:rPr lang="en-US" dirty="0"/>
              <a:t>INFO PASANG BERHASIL</a:t>
            </a:r>
          </a:p>
          <a:p>
            <a:pPr marL="257175" indent="-257175">
              <a:buFont typeface="+mj-lt"/>
              <a:buAutoNum type="arabicPeriod" startAt="11"/>
            </a:pPr>
            <a:r>
              <a:rPr lang="en-US" dirty="0"/>
              <a:t>INFO PASANG GAGAL</a:t>
            </a:r>
          </a:p>
          <a:p>
            <a:pPr marL="257175" indent="-257175">
              <a:buFont typeface="+mj-lt"/>
              <a:buAutoNum type="arabicPeriod" startAt="11"/>
            </a:pPr>
            <a:r>
              <a:rPr lang="en-US" dirty="0"/>
              <a:t>INFO DELETE PASANG IKLAN BERHASIL</a:t>
            </a:r>
          </a:p>
          <a:p>
            <a:pPr marL="257175" indent="-257175">
              <a:buFont typeface="+mj-lt"/>
              <a:buAutoNum type="arabicPeriod" startAt="11"/>
            </a:pPr>
            <a:r>
              <a:rPr lang="en-US" dirty="0"/>
              <a:t>INFO DELETE DAFTAR IKLAN BERHASIL</a:t>
            </a:r>
          </a:p>
          <a:p>
            <a:pPr marL="257175" indent="-257175">
              <a:buFont typeface="+mj-lt"/>
              <a:buAutoNum type="arabicPeriod" startAt="11"/>
            </a:pPr>
            <a:r>
              <a:rPr lang="en-US" dirty="0"/>
              <a:t>INFO DELETE PASANG IKLAN GAGAL</a:t>
            </a:r>
          </a:p>
          <a:p>
            <a:pPr marL="257175" indent="-257175">
              <a:buFont typeface="+mj-lt"/>
              <a:buAutoNum type="arabicPeriod" startAt="11"/>
            </a:pPr>
            <a:endParaRPr lang="en-US" dirty="0"/>
          </a:p>
          <a:p>
            <a:pPr marL="257175" indent="-257175">
              <a:buFont typeface="+mj-lt"/>
              <a:buAutoNum type="arabicPeriod" startAt="11"/>
            </a:pPr>
            <a:endParaRPr lang="en-US" dirty="0"/>
          </a:p>
          <a:p>
            <a:pPr marL="257175" indent="-257175">
              <a:buAutoNum type="arabicPeriod" startAt="11"/>
            </a:pPr>
            <a:endParaRPr lang="en-US" dirty="0"/>
          </a:p>
          <a:p>
            <a:pPr marL="257175" indent="-257175">
              <a:buAutoNum type="arabicPeriod" startAt="11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D495A-07BD-1FFF-710C-2BDDFA956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26" y="3843677"/>
            <a:ext cx="3429000" cy="971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16990-0BE3-B39E-6D43-F6E73706E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26" y="2156363"/>
            <a:ext cx="3429000" cy="838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AB7C6A-FD3E-8C92-D52B-79AD5954D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26" y="2997388"/>
            <a:ext cx="3429000" cy="8437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1B21F7-9246-A4BD-41AB-68A34B2C3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26" y="328411"/>
            <a:ext cx="3429000" cy="9820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11B3CDE-B193-E293-FCDF-483D43055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26" y="1313052"/>
            <a:ext cx="3429000" cy="84076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D10702C-9272-96DF-5BDA-680DA619256C}"/>
              </a:ext>
            </a:extLst>
          </p:cNvPr>
          <p:cNvSpPr/>
          <p:nvPr/>
        </p:nvSpPr>
        <p:spPr>
          <a:xfrm>
            <a:off x="4050013" y="1298097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789423A-8F9B-F56A-2210-2435ADFD7258}"/>
              </a:ext>
            </a:extLst>
          </p:cNvPr>
          <p:cNvSpPr/>
          <p:nvPr/>
        </p:nvSpPr>
        <p:spPr>
          <a:xfrm>
            <a:off x="4050013" y="342900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1DB212-B3FD-89F5-EDD3-DAD2C8C317ED}"/>
              </a:ext>
            </a:extLst>
          </p:cNvPr>
          <p:cNvSpPr/>
          <p:nvPr/>
        </p:nvSpPr>
        <p:spPr>
          <a:xfrm>
            <a:off x="4050013" y="2160801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23F99C-C418-8B7C-0690-C07AD57A3CD2}"/>
              </a:ext>
            </a:extLst>
          </p:cNvPr>
          <p:cNvSpPr/>
          <p:nvPr/>
        </p:nvSpPr>
        <p:spPr>
          <a:xfrm>
            <a:off x="4050013" y="3023505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8EF6A7-140B-CAE0-261C-807B2367EC72}"/>
              </a:ext>
            </a:extLst>
          </p:cNvPr>
          <p:cNvSpPr/>
          <p:nvPr/>
        </p:nvSpPr>
        <p:spPr>
          <a:xfrm>
            <a:off x="4050013" y="3886209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0711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58A44-FAD4-F94B-CB4B-064CE57D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342900"/>
            <a:ext cx="2606274" cy="1200150"/>
          </a:xfrm>
        </p:spPr>
        <p:txBody>
          <a:bodyPr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PASANG IKLAN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3E8DCCE-7D4D-8F91-C200-018BCCD37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6938" y="1543050"/>
            <a:ext cx="2949178" cy="2858691"/>
          </a:xfrm>
        </p:spPr>
        <p:txBody>
          <a:bodyPr/>
          <a:lstStyle/>
          <a:p>
            <a:pPr marL="257175" indent="-257175">
              <a:buFont typeface="+mj-lt"/>
              <a:buAutoNum type="arabicPeriod" startAt="16"/>
            </a:pPr>
            <a:r>
              <a:rPr lang="en-US" dirty="0"/>
              <a:t>EDIT INFORMASI IKLAN</a:t>
            </a:r>
          </a:p>
          <a:p>
            <a:pPr marL="257175" indent="-257175">
              <a:buFont typeface="+mj-lt"/>
              <a:buAutoNum type="arabicPeriod" startAt="16"/>
            </a:pPr>
            <a:r>
              <a:rPr lang="en-US" dirty="0"/>
              <a:t>BUTTON UPDATE PASANG IKLAN</a:t>
            </a:r>
          </a:p>
          <a:p>
            <a:pPr marL="257175" indent="-257175">
              <a:buFont typeface="+mj-lt"/>
              <a:buAutoNum type="arabicPeriod" startAt="16"/>
            </a:pPr>
            <a:r>
              <a:rPr lang="en-US" dirty="0"/>
              <a:t>BUTTON RESET FORM</a:t>
            </a:r>
          </a:p>
          <a:p>
            <a:pPr marL="257175" indent="-257175">
              <a:buFont typeface="+mj-lt"/>
              <a:buAutoNum type="arabicPeriod" startAt="16"/>
            </a:pPr>
            <a:r>
              <a:rPr lang="en-US" dirty="0"/>
              <a:t>BUTTON LINK KEMBALI MENU</a:t>
            </a:r>
          </a:p>
          <a:p>
            <a:pPr marL="257175" indent="-257175">
              <a:buFont typeface="+mj-lt"/>
              <a:buAutoNum type="arabicPeriod" startAt="16"/>
            </a:pPr>
            <a:r>
              <a:rPr lang="en-US" dirty="0"/>
              <a:t>INFO EDIT PASANG IKLAN BERHASIL</a:t>
            </a:r>
          </a:p>
          <a:p>
            <a:pPr marL="257175" indent="-257175">
              <a:buFont typeface="+mj-lt"/>
              <a:buAutoNum type="arabicPeriod" startAt="16"/>
            </a:pPr>
            <a:r>
              <a:rPr lang="en-US" dirty="0"/>
              <a:t>INFO EDIT PASANG IKLAN GAGAL</a:t>
            </a:r>
          </a:p>
          <a:p>
            <a:pPr marL="257175" indent="-257175">
              <a:buFont typeface="+mj-lt"/>
              <a:buAutoNum type="arabicPeriod" startAt="16"/>
            </a:pPr>
            <a:endParaRPr lang="en-US" dirty="0"/>
          </a:p>
          <a:p>
            <a:pPr marL="257175" indent="-257175">
              <a:buFont typeface="+mj-lt"/>
              <a:buAutoNum type="arabicPeriod" startAt="16"/>
            </a:pPr>
            <a:endParaRPr lang="en-US" dirty="0"/>
          </a:p>
          <a:p>
            <a:pPr marL="257175" indent="-257175">
              <a:buAutoNum type="arabicPeriod" startAt="16"/>
            </a:pPr>
            <a:endParaRPr lang="en-US" dirty="0"/>
          </a:p>
          <a:p>
            <a:pPr marL="257175" indent="-257175">
              <a:buAutoNum type="arabicPeriod" startAt="16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742DD-A41E-2CC3-77FE-A03C4DBB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63" y="3250324"/>
            <a:ext cx="4800600" cy="750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32B99-6D78-5A8E-979F-B944BAF199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5" t="19872" r="15037"/>
          <a:stretch/>
        </p:blipFill>
        <p:spPr>
          <a:xfrm>
            <a:off x="5959637" y="342900"/>
            <a:ext cx="2897427" cy="285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85A720-7129-F21A-1D9B-C1775FA40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63" y="4001187"/>
            <a:ext cx="4800600" cy="799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AC53C4-5963-1877-7BA1-368A67535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15" y="342900"/>
            <a:ext cx="2743200" cy="180523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4789423A-8F9B-F56A-2210-2435ADFD7258}"/>
              </a:ext>
            </a:extLst>
          </p:cNvPr>
          <p:cNvSpPr/>
          <p:nvPr/>
        </p:nvSpPr>
        <p:spPr>
          <a:xfrm>
            <a:off x="4657501" y="2296658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16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2107EA-524C-DB7D-AA02-683F596CF9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38705" y="1735513"/>
            <a:ext cx="423618" cy="142452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1C9536C-7214-9C76-B221-9EC7AA9E5747}"/>
              </a:ext>
            </a:extLst>
          </p:cNvPr>
          <p:cNvSpPr/>
          <p:nvPr/>
        </p:nvSpPr>
        <p:spPr>
          <a:xfrm>
            <a:off x="7836905" y="2752416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35F1E6C-F965-51C6-686B-2212324EA6B6}"/>
              </a:ext>
            </a:extLst>
          </p:cNvPr>
          <p:cNvSpPr/>
          <p:nvPr/>
        </p:nvSpPr>
        <p:spPr>
          <a:xfrm>
            <a:off x="8325989" y="2751822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D66912C-41E6-820A-F532-C0C8A011E509}"/>
              </a:ext>
            </a:extLst>
          </p:cNvPr>
          <p:cNvSpPr/>
          <p:nvPr/>
        </p:nvSpPr>
        <p:spPr>
          <a:xfrm>
            <a:off x="6776597" y="2956638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F46AA-56A8-B3DC-7A90-8371D416F86A}"/>
              </a:ext>
            </a:extLst>
          </p:cNvPr>
          <p:cNvSpPr/>
          <p:nvPr/>
        </p:nvSpPr>
        <p:spPr>
          <a:xfrm>
            <a:off x="5820209" y="3757339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4865BAC-1578-B0BA-09BB-34F657F8D624}"/>
              </a:ext>
            </a:extLst>
          </p:cNvPr>
          <p:cNvSpPr/>
          <p:nvPr/>
        </p:nvSpPr>
        <p:spPr>
          <a:xfrm>
            <a:off x="5848202" y="4543193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F64E34-2B78-991A-C8CF-7AAC3E6B8E35}"/>
              </a:ext>
            </a:extLst>
          </p:cNvPr>
          <p:cNvSpPr/>
          <p:nvPr/>
        </p:nvSpPr>
        <p:spPr>
          <a:xfrm>
            <a:off x="3566868" y="3250324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81DA20F-465C-A351-2546-816C0FEBA919}"/>
              </a:ext>
            </a:extLst>
          </p:cNvPr>
          <p:cNvSpPr/>
          <p:nvPr/>
        </p:nvSpPr>
        <p:spPr>
          <a:xfrm>
            <a:off x="3566868" y="4037283"/>
            <a:ext cx="452970" cy="2449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48834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DA84B4-B1AF-3336-AB77-7A96F662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4CC01-9859-5444-CC83-905308B7D641}"/>
              </a:ext>
            </a:extLst>
          </p:cNvPr>
          <p:cNvSpPr/>
          <p:nvPr/>
        </p:nvSpPr>
        <p:spPr>
          <a:xfrm>
            <a:off x="2875722" y="2300080"/>
            <a:ext cx="3392556" cy="54333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LOKER</a:t>
            </a:r>
          </a:p>
        </p:txBody>
      </p:sp>
    </p:spTree>
    <p:extLst>
      <p:ext uri="{BB962C8B-B14F-4D97-AF65-F5344CB8AC3E}">
        <p14:creationId xmlns:p14="http://schemas.microsoft.com/office/powerpoint/2010/main" val="310346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6DBBBE-D48D-416B-823A-735AEA83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12045" r="11796" b="13355"/>
          <a:stretch/>
        </p:blipFill>
        <p:spPr>
          <a:xfrm>
            <a:off x="787802" y="1383031"/>
            <a:ext cx="4427317" cy="2434590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659ABCC-68AD-4ECB-8CB8-242F39E45839}"/>
              </a:ext>
            </a:extLst>
          </p:cNvPr>
          <p:cNvSpPr txBox="1">
            <a:spLocks/>
          </p:cNvSpPr>
          <p:nvPr/>
        </p:nvSpPr>
        <p:spPr>
          <a:xfrm>
            <a:off x="5215119" y="1950839"/>
            <a:ext cx="3272683" cy="153607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Disinilah awal mula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user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akan melihat halaman dashboard pada bagian loker.</a:t>
            </a:r>
          </a:p>
          <a:p>
            <a:pPr algn="just"/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User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akan disuguhkan dengan caraousel yang menampilkan gambaran sebuah pekerjaan.</a:t>
            </a:r>
            <a:endParaRPr lang="id-ID" sz="1400" i="1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94418B-58B7-426B-94AC-2C707771A992}"/>
              </a:ext>
            </a:extLst>
          </p:cNvPr>
          <p:cNvSpPr/>
          <p:nvPr/>
        </p:nvSpPr>
        <p:spPr>
          <a:xfrm>
            <a:off x="787802" y="595719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Pertama : Dash Loker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492D26-7787-4D4E-8EC3-9B3AEB1E8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16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6DBBBE-D48D-416B-823A-735AEA833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1" t="12045" r="58367" b="75500"/>
          <a:stretch/>
        </p:blipFill>
        <p:spPr>
          <a:xfrm>
            <a:off x="628650" y="1081803"/>
            <a:ext cx="6217711" cy="1809631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628650" y="2705219"/>
            <a:ext cx="7418939" cy="18096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Dengan mengklik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Logo Siloker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akan mengarahkan ke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dashloker.php.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Jika mengklik beranda akan diarahkan ke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index.php.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Navigasi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Kursus, Loker, Bootcamp, dan Profil.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Akan mengarahkan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user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ke tiap-tiap page yang mereka tuju.</a:t>
            </a:r>
            <a:endParaRPr lang="id-ID" sz="140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127F5A-C06A-4C34-A67A-695908B40318}"/>
              </a:ext>
            </a:extLst>
          </p:cNvPr>
          <p:cNvSpPr/>
          <p:nvPr/>
        </p:nvSpPr>
        <p:spPr>
          <a:xfrm>
            <a:off x="2205874" y="1188922"/>
            <a:ext cx="353504" cy="2803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1</a:t>
            </a:r>
            <a:endParaRPr lang="id-ID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0A290-ACA0-4710-B3D2-BE12B5AB4AA0}"/>
              </a:ext>
            </a:extLst>
          </p:cNvPr>
          <p:cNvSpPr/>
          <p:nvPr/>
        </p:nvSpPr>
        <p:spPr>
          <a:xfrm>
            <a:off x="1464692" y="1939555"/>
            <a:ext cx="353504" cy="2803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2</a:t>
            </a:r>
            <a:endParaRPr lang="id-ID" sz="10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A86AC-4961-4740-891C-CD6CCB63F288}"/>
              </a:ext>
            </a:extLst>
          </p:cNvPr>
          <p:cNvSpPr/>
          <p:nvPr/>
        </p:nvSpPr>
        <p:spPr>
          <a:xfrm>
            <a:off x="2232727" y="1968661"/>
            <a:ext cx="3826351" cy="2803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3</a:t>
            </a:r>
            <a:endParaRPr lang="id-ID" sz="10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CDE976-D765-429C-858F-A342F7AB7824}"/>
              </a:ext>
            </a:extLst>
          </p:cNvPr>
          <p:cNvSpPr/>
          <p:nvPr/>
        </p:nvSpPr>
        <p:spPr>
          <a:xfrm>
            <a:off x="628650" y="364076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Pertama : Dash Loker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706FB1-110D-4A7C-8287-F45E166C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20947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646120" y="2642351"/>
            <a:ext cx="7418939" cy="18096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Di bagian tengah Navbar akan menampilkan informasi bahwa pengguna sudah login, akan tampil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Helo, </a:t>
            </a:r>
            <a:r>
              <a:rPr lang="en-US" sz="1400" b="1" i="1">
                <a:latin typeface="Poppins" panose="020B0604020202020204" charset="0"/>
                <a:cs typeface="Poppins" panose="020B0604020202020204" charset="0"/>
              </a:rPr>
              <a:t>*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Nama </a:t>
            </a:r>
            <a:r>
              <a:rPr lang="en-US" sz="1400" b="1" i="1">
                <a:latin typeface="Poppins" panose="020B0604020202020204" charset="0"/>
                <a:cs typeface="Poppins" panose="020B0604020202020204" charset="0"/>
              </a:rPr>
              <a:t>User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*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Jika pengguna ingin keluar dari akun tersebut, tinggal menekan tombol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keluar.</a:t>
            </a:r>
            <a:endParaRPr lang="en-US" sz="140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A9295C-64E0-431E-9628-B1721561B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9" t="13732" r="11780" b="77512"/>
          <a:stretch/>
        </p:blipFill>
        <p:spPr>
          <a:xfrm>
            <a:off x="628651" y="1263194"/>
            <a:ext cx="7436408" cy="99417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AAD008-6F50-464D-BB08-D155ED5C5521}"/>
              </a:ext>
            </a:extLst>
          </p:cNvPr>
          <p:cNvSpPr/>
          <p:nvPr/>
        </p:nvSpPr>
        <p:spPr>
          <a:xfrm>
            <a:off x="1698006" y="1622522"/>
            <a:ext cx="353504" cy="2803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1</a:t>
            </a:r>
            <a:endParaRPr lang="id-ID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AF3777-F1FE-40D6-ADDD-42407DAF1B3F}"/>
              </a:ext>
            </a:extLst>
          </p:cNvPr>
          <p:cNvSpPr/>
          <p:nvPr/>
        </p:nvSpPr>
        <p:spPr>
          <a:xfrm>
            <a:off x="7658926" y="1315996"/>
            <a:ext cx="353504" cy="2803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FCBA81-01DE-4121-B170-62BBD69F2ABC}"/>
              </a:ext>
            </a:extLst>
          </p:cNvPr>
          <p:cNvSpPr/>
          <p:nvPr/>
        </p:nvSpPr>
        <p:spPr>
          <a:xfrm>
            <a:off x="616458" y="493999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Pertama : Dash Loker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8FCEAD-5533-4E47-84B1-46D767B8C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58D94C-4DC4-46A7-857E-980010C8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17A945-0818-4F95-B4C5-02597800A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6" t="23065" r="55125" b="45244"/>
          <a:stretch/>
        </p:blipFill>
        <p:spPr>
          <a:xfrm>
            <a:off x="1074644" y="1446065"/>
            <a:ext cx="6994711" cy="304059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6CD299-FD7B-5FCD-C92E-6FF9C11319FC}"/>
              </a:ext>
            </a:extLst>
          </p:cNvPr>
          <p:cNvSpPr/>
          <p:nvPr/>
        </p:nvSpPr>
        <p:spPr>
          <a:xfrm>
            <a:off x="660935" y="377117"/>
            <a:ext cx="1593167" cy="54333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Profil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Siloker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419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Pertama : dashloker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5532120" y="1268017"/>
            <a:ext cx="3293489" cy="36016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Dibagian bawah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Highlight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terdapat tombol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Pelajari lebih lanjut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yang akan mengarah ke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faq.html.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Tombol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Daftar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akan mengarah pada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register.php.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Tombol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Jelajahi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(untuk semua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card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), akan mengarah pada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loker.php.</a:t>
            </a:r>
            <a:endParaRPr lang="en-US" sz="140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E426C7-302A-4AE9-A606-9C6791594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6" t="12778" r="17183" b="6935"/>
          <a:stretch/>
        </p:blipFill>
        <p:spPr>
          <a:xfrm>
            <a:off x="318391" y="1096565"/>
            <a:ext cx="5086349" cy="346822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24B7AB-BDD2-43DB-925A-2BFC2AF7D9F8}"/>
              </a:ext>
            </a:extLst>
          </p:cNvPr>
          <p:cNvSpPr/>
          <p:nvPr/>
        </p:nvSpPr>
        <p:spPr>
          <a:xfrm>
            <a:off x="800103" y="2090737"/>
            <a:ext cx="217992" cy="2282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1</a:t>
            </a:r>
            <a:endParaRPr lang="id-ID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C8D0F4-356E-4539-9922-07B212DCEC5A}"/>
              </a:ext>
            </a:extLst>
          </p:cNvPr>
          <p:cNvSpPr/>
          <p:nvPr/>
        </p:nvSpPr>
        <p:spPr>
          <a:xfrm>
            <a:off x="1238944" y="2090737"/>
            <a:ext cx="217992" cy="2282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2</a:t>
            </a:r>
            <a:endParaRPr lang="id-ID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A6946-CF05-4EFE-8390-66BFC324C451}"/>
              </a:ext>
            </a:extLst>
          </p:cNvPr>
          <p:cNvSpPr/>
          <p:nvPr/>
        </p:nvSpPr>
        <p:spPr>
          <a:xfrm>
            <a:off x="519654" y="4268674"/>
            <a:ext cx="217992" cy="2282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3</a:t>
            </a:r>
            <a:endParaRPr lang="id-ID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CE1D65-A7AB-40E6-8036-E822D8F1C9DA}"/>
              </a:ext>
            </a:extLst>
          </p:cNvPr>
          <p:cNvSpPr/>
          <p:nvPr/>
        </p:nvSpPr>
        <p:spPr>
          <a:xfrm>
            <a:off x="1761344" y="4261603"/>
            <a:ext cx="217992" cy="2282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3</a:t>
            </a:r>
            <a:endParaRPr lang="id-ID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FD8E38-6519-4D7D-A909-77DAF281D35C}"/>
              </a:ext>
            </a:extLst>
          </p:cNvPr>
          <p:cNvSpPr/>
          <p:nvPr/>
        </p:nvSpPr>
        <p:spPr>
          <a:xfrm>
            <a:off x="3003033" y="4190092"/>
            <a:ext cx="217992" cy="2282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3</a:t>
            </a:r>
            <a:endParaRPr lang="id-ID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A77A3C-1497-40CD-B9E0-7FEE25D82796}"/>
              </a:ext>
            </a:extLst>
          </p:cNvPr>
          <p:cNvSpPr/>
          <p:nvPr/>
        </p:nvSpPr>
        <p:spPr>
          <a:xfrm>
            <a:off x="4285664" y="4509892"/>
            <a:ext cx="217992" cy="2282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3</a:t>
            </a:r>
            <a:endParaRPr lang="id-ID" sz="10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828B5B-A212-4C66-9B9F-AFBC51975B83}"/>
              </a:ext>
            </a:extLst>
          </p:cNvPr>
          <p:cNvSpPr/>
          <p:nvPr/>
        </p:nvSpPr>
        <p:spPr>
          <a:xfrm>
            <a:off x="318390" y="437237"/>
            <a:ext cx="5789801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Pertama : Dash Loker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30F93A-2983-4410-9B5A-D0F7ADB6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9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650" y="175973"/>
            <a:ext cx="7571700" cy="702600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Pertama : dashloker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5532120" y="2074664"/>
            <a:ext cx="2983230" cy="36016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bagian paling bawah halaman terdapat sebuah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accordion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untuk sebuah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minifaq </a:t>
            </a:r>
            <a:r>
              <a:rPr lang="en-US" sz="1400" b="1" i="1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dan dibawah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faq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terdapat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footer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deskriptif dari website siloker.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793F9E-C2A1-41AF-9532-47FEF753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7" t="14082" r="20843" b="7115"/>
          <a:stretch/>
        </p:blipFill>
        <p:spPr>
          <a:xfrm>
            <a:off x="285750" y="1165860"/>
            <a:ext cx="5138339" cy="360164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35F0A6-75A5-4535-96E1-C9FCA68DB881}"/>
              </a:ext>
            </a:extLst>
          </p:cNvPr>
          <p:cNvSpPr/>
          <p:nvPr/>
        </p:nvSpPr>
        <p:spPr>
          <a:xfrm>
            <a:off x="285750" y="389204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Pertama : Dash Loker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A7D52-0811-43E6-9C18-1D85C03C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Kedua : loker.php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2216812" y="1161208"/>
            <a:ext cx="4710376" cy="5536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350">
                <a:latin typeface="Poppins" panose="020B0604020202020204" charset="0"/>
                <a:cs typeface="Poppins" panose="020B0604020202020204" charset="0"/>
              </a:rPr>
              <a:t>Berikut Tampilan perdana dari halaman loker.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php</a:t>
            </a:r>
            <a:r>
              <a:rPr lang="en-US" sz="1350">
                <a:latin typeface="Poppins" panose="020B0604020202020204" charset="0"/>
                <a:cs typeface="Poppins" panose="020B0604020202020204" charset="0"/>
              </a:rPr>
              <a:t>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09305E2-A88C-4AA9-84EA-BF68C3BB5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t="11982" r="15917" b="7548"/>
          <a:stretch/>
        </p:blipFill>
        <p:spPr>
          <a:xfrm>
            <a:off x="1947902" y="1478845"/>
            <a:ext cx="5248196" cy="3427631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911A0E-6155-43AF-A8AA-4A7F036C96DE}"/>
              </a:ext>
            </a:extLst>
          </p:cNvPr>
          <p:cNvSpPr/>
          <p:nvPr/>
        </p:nvSpPr>
        <p:spPr>
          <a:xfrm>
            <a:off x="297942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Kedua  : Loker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D679E8-48BB-494A-8561-F25C36B75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23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Kedua : loker.php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5658063" y="2390239"/>
            <a:ext cx="3375435" cy="34276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Scroll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ke bagian bawah halaman , akan menemukan tabel yang berisi jenis bidang kerja yang paling diminati berdasarkan indeks banyaknya lowongan kerja dan peminat pekerjaan yang ada di tahun tersebut.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C043C8-FFB6-406D-89F5-491336948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1" t="14433" r="16114" b="10266"/>
          <a:stretch/>
        </p:blipFill>
        <p:spPr>
          <a:xfrm>
            <a:off x="628650" y="1154430"/>
            <a:ext cx="5029413" cy="3063241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F9F825-96C7-49C5-9636-43D0C09E4433}"/>
              </a:ext>
            </a:extLst>
          </p:cNvPr>
          <p:cNvSpPr/>
          <p:nvPr/>
        </p:nvSpPr>
        <p:spPr>
          <a:xfrm>
            <a:off x="297942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Kedua  : Loker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621591-B9D7-4ABA-B670-7DD6C0A3C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3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SUPERADMIN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739366" y="1268016"/>
            <a:ext cx="7831610" cy="34276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Untuk masuk ke halaman Superadmin, admin dari siloker harus masuk melalui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BERANDA (“index.php”),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dengan memasukan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username : superadm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, dan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password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yang sama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superadm.</a:t>
            </a:r>
            <a:endParaRPr lang="en-US" sz="140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EF99EB-4171-4CBB-BDC6-EF045181B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7" t="17822" r="16312" b="28128"/>
          <a:stretch/>
        </p:blipFill>
        <p:spPr>
          <a:xfrm>
            <a:off x="1489927" y="1943576"/>
            <a:ext cx="6522503" cy="292608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752ADD-58D3-41F5-81B8-A43EB3E9B468}"/>
              </a:ext>
            </a:extLst>
          </p:cNvPr>
          <p:cNvSpPr/>
          <p:nvPr/>
        </p:nvSpPr>
        <p:spPr>
          <a:xfrm>
            <a:off x="310134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Ketiga : Superadmin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F988B7-75B2-4BFA-BBA0-69EBDA425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9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SUPERADMIN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739366" y="1268016"/>
            <a:ext cx="8256044" cy="342763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 navbar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ujung kanan (sebelah dengan tombol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Keluar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). Akan muncul Tombol tambahan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Masuk Admin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, jika sebelumnya sudah masuk di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index.php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sebagai superadmin (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superadm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).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D9D2DC-1D02-4796-B40D-75451D925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4" t="11981" r="16508" b="78913"/>
          <a:stretch/>
        </p:blipFill>
        <p:spPr>
          <a:xfrm>
            <a:off x="2013178" y="2156400"/>
            <a:ext cx="5117644" cy="2072521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B7CA16-DC73-4913-A3A7-2A25CA48249E}"/>
              </a:ext>
            </a:extLst>
          </p:cNvPr>
          <p:cNvSpPr/>
          <p:nvPr/>
        </p:nvSpPr>
        <p:spPr>
          <a:xfrm>
            <a:off x="310134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Ketiga : Superadmin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2C35DF-7051-48BB-9801-7C5A2739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01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SUPERADMIN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5788135" y="1107835"/>
            <a:ext cx="3209622" cy="324302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Apabila sudah masuk melalui tombol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Masuk Admin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, pengguna (admin) akan ditujukan ke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superadminloker.php.</a:t>
            </a:r>
          </a:p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halaman ini akan ditampilkan sebuah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iframe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yang berisikan beberapa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navtab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diantaranya adalah :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Dashboard (controladmin.html)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DataTabel (datatabeladmin.php)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TambahData (tambahdataloker.php)</a:t>
            </a:r>
          </a:p>
          <a:p>
            <a:pPr marL="257175" indent="-257175" algn="just">
              <a:buFont typeface="+mj-lt"/>
              <a:buAutoNum type="arabicPeriod"/>
            </a:pP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EditData (editdataloker.php)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527B7-6C3C-467E-9ED8-379DEF749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2" t="11631" r="17296" b="7464"/>
          <a:stretch/>
        </p:blipFill>
        <p:spPr>
          <a:xfrm>
            <a:off x="435339" y="1107835"/>
            <a:ext cx="5352796" cy="356338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0BE125-9FDB-440A-A76C-55585BA3BFB3}"/>
              </a:ext>
            </a:extLst>
          </p:cNvPr>
          <p:cNvSpPr/>
          <p:nvPr/>
        </p:nvSpPr>
        <p:spPr>
          <a:xfrm>
            <a:off x="1230229" y="2309785"/>
            <a:ext cx="119011" cy="1381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1</a:t>
            </a:r>
            <a:endParaRPr lang="id-ID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C855E4-A4CB-45B0-87A3-A401F9926DB3}"/>
              </a:ext>
            </a:extLst>
          </p:cNvPr>
          <p:cNvSpPr/>
          <p:nvPr/>
        </p:nvSpPr>
        <p:spPr>
          <a:xfrm>
            <a:off x="1711997" y="2309784"/>
            <a:ext cx="119011" cy="1381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2</a:t>
            </a:r>
            <a:endParaRPr lang="id-ID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4AEA3C-F562-499B-B08F-DEA4A53D91F6}"/>
              </a:ext>
            </a:extLst>
          </p:cNvPr>
          <p:cNvSpPr/>
          <p:nvPr/>
        </p:nvSpPr>
        <p:spPr>
          <a:xfrm>
            <a:off x="2193765" y="2309783"/>
            <a:ext cx="119011" cy="1381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3</a:t>
            </a:r>
            <a:endParaRPr lang="id-ID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B85115-8291-4B4A-A2A2-5F10CB466E88}"/>
              </a:ext>
            </a:extLst>
          </p:cNvPr>
          <p:cNvSpPr/>
          <p:nvPr/>
        </p:nvSpPr>
        <p:spPr>
          <a:xfrm>
            <a:off x="2675533" y="2309782"/>
            <a:ext cx="119011" cy="1381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4</a:t>
            </a:r>
            <a:endParaRPr lang="id-ID" sz="105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945921-6707-4D34-A2BF-1ED634DD8B9C}"/>
              </a:ext>
            </a:extLst>
          </p:cNvPr>
          <p:cNvSpPr/>
          <p:nvPr/>
        </p:nvSpPr>
        <p:spPr>
          <a:xfrm>
            <a:off x="310134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Ketiga : Superadmin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2B89B-6727-4042-A593-8193960D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4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SUPERADMIN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2135790" y="1013461"/>
            <a:ext cx="5092831" cy="25830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Berikut tampilan pada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controladmin.html.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9527B7-6C3C-467E-9ED8-379DEF749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2" t="11631" r="17296" b="7464"/>
          <a:stretch/>
        </p:blipFill>
        <p:spPr>
          <a:xfrm>
            <a:off x="1915379" y="1332599"/>
            <a:ext cx="5313242" cy="3537057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820F26-D040-4D1E-BD49-D80D66465CB4}"/>
              </a:ext>
            </a:extLst>
          </p:cNvPr>
          <p:cNvSpPr/>
          <p:nvPr/>
        </p:nvSpPr>
        <p:spPr>
          <a:xfrm>
            <a:off x="310134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Ketiga : Superadmin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AB3D45-B73E-4C8F-8446-7BF7EA79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18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SUPERADMIN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5966459" y="2054708"/>
            <a:ext cx="3084944" cy="25830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Berikut tampilan pada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datatabeladmin.php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, yang memuat isi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database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meliputi beberapa kolom :</a:t>
            </a:r>
          </a:p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idloker, alamat logo, nama perusahaan, bidang kerja, lulusan minimal, jenis kelamin, usia maksimal, durasi, gaji, lokasi, deskripsi, link perusahaan, link deskripsi, edit, dan hapus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87BC32-8341-41D8-975C-21E5DAB43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3" t="19262" r="26260" b="27778"/>
          <a:stretch/>
        </p:blipFill>
        <p:spPr>
          <a:xfrm>
            <a:off x="502920" y="1268016"/>
            <a:ext cx="5463540" cy="3463966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C6DD722-90E8-451B-AA29-FE92DF5B0E53}"/>
              </a:ext>
            </a:extLst>
          </p:cNvPr>
          <p:cNvSpPr/>
          <p:nvPr/>
        </p:nvSpPr>
        <p:spPr>
          <a:xfrm>
            <a:off x="310134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Ketiga : Superadmin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BD6DFF-592B-4168-9FD0-C014BAC3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61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</p:spPr>
        <p:txBody>
          <a:bodyPr/>
          <a:lstStyle/>
          <a:p>
            <a:r>
              <a:rPr lang="en-US" sz="1400" b="1">
                <a:latin typeface="Poppins" panose="020B0604020202020204" charset="0"/>
                <a:ea typeface="Tahoma" panose="020B0604030504040204" pitchFamily="34" charset="0"/>
                <a:cs typeface="Poppins" panose="020B0604020202020204" charset="0"/>
              </a:rPr>
              <a:t>Halaman SUPERADMIN</a:t>
            </a:r>
            <a:endParaRPr lang="id-ID" sz="1400" b="1">
              <a:latin typeface="Poppins" panose="020B0604020202020204" charset="0"/>
              <a:ea typeface="Tahoma" panose="020B0604030504040204" pitchFamily="34" charset="0"/>
              <a:cs typeface="Poppins" panose="020B060402020202020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140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6055006" y="1630435"/>
            <a:ext cx="2901339" cy="282726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tambah dataloker.php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admin dengan mudah menambahkan data yang diperlukan untuk nantinya ditampilkan ke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loker.php.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9AD428-0DE8-470C-ABC6-94F517380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6" t="22778" r="17888" b="8182"/>
          <a:stretch/>
        </p:blipFill>
        <p:spPr>
          <a:xfrm>
            <a:off x="628650" y="1268016"/>
            <a:ext cx="5372100" cy="3189685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9FDCE5-6527-47AF-BD49-CF38EE23C3F0}"/>
              </a:ext>
            </a:extLst>
          </p:cNvPr>
          <p:cNvSpPr/>
          <p:nvPr/>
        </p:nvSpPr>
        <p:spPr>
          <a:xfrm>
            <a:off x="310134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latin typeface="Poppins" panose="020B0604020202020204" charset="0"/>
                <a:cs typeface="Poppins" panose="020B0604020202020204" charset="0"/>
              </a:rPr>
              <a:t>Halaman Ketiga : Superadmin</a:t>
            </a:r>
            <a:endParaRPr lang="en-US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4CF075-9B56-4F8C-974B-8882A9D8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0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DA84B4-B1AF-3336-AB77-7A96F662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4CC01-9859-5444-CC83-905308B7D641}"/>
              </a:ext>
            </a:extLst>
          </p:cNvPr>
          <p:cNvSpPr/>
          <p:nvPr/>
        </p:nvSpPr>
        <p:spPr>
          <a:xfrm>
            <a:off x="2875722" y="2300080"/>
            <a:ext cx="3392556" cy="54333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Register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SUPERADMIN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628650" y="1268017"/>
            <a:ext cx="8309610" cy="73550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bagian bawah halaman juga hanya terdapat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footer</a:t>
            </a:r>
            <a:r>
              <a:rPr lang="en-US" sz="1400" b="1" i="1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yang muncul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EDD2B18-1C51-4892-BBC9-1E1815A73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9" t="55873" r="30495" b="7115"/>
          <a:stretch/>
        </p:blipFill>
        <p:spPr>
          <a:xfrm>
            <a:off x="2284809" y="2003526"/>
            <a:ext cx="5511642" cy="2747426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EC237D-A2EB-4C84-AC2D-44375DA88E4B}"/>
              </a:ext>
            </a:extLst>
          </p:cNvPr>
          <p:cNvSpPr/>
          <p:nvPr/>
        </p:nvSpPr>
        <p:spPr>
          <a:xfrm>
            <a:off x="310134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Ketiga : Superadmin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2ED5FC-B2AB-43B9-B5A3-17F4193F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73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SUPERADMIN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6092191" y="1458367"/>
            <a:ext cx="2971800" cy="222676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edit data loker.php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, admin dengan mudah pula untuk mengedit atau mengubah data pada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database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untuk masuk ke halaman ini admin harus masuk terlebih dahulu ke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datatabeladmin.php ,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lalu lihat ujung kanan dari tabel yang terdapat kolom Edit yang berisi tombol berwarna biru bertulisakan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Edit.</a:t>
            </a:r>
            <a:endParaRPr lang="en-US" sz="140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0C35D-F86B-467C-B1CD-6A0E57520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6" t="21087" r="17691" b="7816"/>
          <a:stretch/>
        </p:blipFill>
        <p:spPr>
          <a:xfrm>
            <a:off x="583842" y="1096566"/>
            <a:ext cx="5508349" cy="3357942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58565C3-F58E-4948-930A-C27F87D8C6FA}"/>
              </a:ext>
            </a:extLst>
          </p:cNvPr>
          <p:cNvSpPr/>
          <p:nvPr/>
        </p:nvSpPr>
        <p:spPr>
          <a:xfrm>
            <a:off x="310134" y="508795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Halaman Ketiga : Superadmin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4C3E2E-BCE1-4F39-A910-BE934CE0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650" y="175973"/>
            <a:ext cx="7571700" cy="702600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Pertama : dashloker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1131569" y="1062901"/>
            <a:ext cx="7571699" cy="36016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bagian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footer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terdiri dari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Layanan, Tentang Kami ,dan Deskripsi.</a:t>
            </a:r>
            <a:endParaRPr lang="en-US" sz="140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793F9E-C2A1-41AF-9532-47FEF753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t="44843" r="23780" b="12152"/>
          <a:stretch/>
        </p:blipFill>
        <p:spPr>
          <a:xfrm>
            <a:off x="1131569" y="1283691"/>
            <a:ext cx="7326174" cy="316006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35F0A6-75A5-4535-96E1-C9FCA68DB881}"/>
              </a:ext>
            </a:extLst>
          </p:cNvPr>
          <p:cNvSpPr/>
          <p:nvPr/>
        </p:nvSpPr>
        <p:spPr>
          <a:xfrm>
            <a:off x="285750" y="389204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Iframe </a:t>
            </a:r>
            <a:r>
              <a:rPr lang="en-US" sz="1600" b="1" i="1">
                <a:latin typeface="Poppins" panose="00000500000000000000" pitchFamily="2" charset="0"/>
                <a:cs typeface="Poppins" panose="00000500000000000000" pitchFamily="2" charset="0"/>
              </a:rPr>
              <a:t>Footer</a:t>
            </a:r>
            <a:endParaRPr lang="en-US" sz="16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A7D52-0811-43E6-9C18-1D85C03C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8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650" y="175973"/>
            <a:ext cx="7571700" cy="702600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Pertama : dashloker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3239753" y="1950839"/>
            <a:ext cx="5591731" cy="36016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Layanan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terdiri dari beberapa link yang akan di arahkan berdasarkan halaman tujuan yang di inginkan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user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, tujuan ini antara lain mempermudah pengguna untuk berpindah halaman.</a:t>
            </a:r>
          </a:p>
          <a:p>
            <a:pPr marL="0" indent="0" algn="just">
              <a:buNone/>
            </a:pPr>
            <a:endParaRPr lang="en-US" sz="1400">
              <a:latin typeface="Poppins" panose="020B0604020202020204" charset="0"/>
              <a:cs typeface="Poppins" panose="020B0604020202020204" charset="0"/>
            </a:endParaRPr>
          </a:p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Lalu dibagian bawah terdapat logo sosial media seperti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Facebook, Instagram, Twitter, LinkedIn, Email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yang nantinya akan diarahkan ke media resmi siloker.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793F9E-C2A1-41AF-9532-47FEF753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t="44843" r="66817" b="20645"/>
          <a:stretch/>
        </p:blipFill>
        <p:spPr>
          <a:xfrm>
            <a:off x="829469" y="1091804"/>
            <a:ext cx="2410284" cy="3586593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35F0A6-75A5-4535-96E1-C9FCA68DB881}"/>
              </a:ext>
            </a:extLst>
          </p:cNvPr>
          <p:cNvSpPr/>
          <p:nvPr/>
        </p:nvSpPr>
        <p:spPr>
          <a:xfrm>
            <a:off x="285750" y="389204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Iframe Footer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A7D52-0811-43E6-9C18-1D85C03C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57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650" y="175973"/>
            <a:ext cx="7571700" cy="702600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Pertama : dashloker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3239753" y="2464107"/>
            <a:ext cx="5591731" cy="36016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Tentang Kami, 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terdiri dari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Hubungi Kami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yang mengarahkan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user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ke surel.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 FAQ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akan diarahkan ke halaman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faq.html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Kirim Saran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akan diarahkan ke surel dan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Profil Kami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akan diarahkan ke dokumen pdf yang diunduh (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profil-siloker.pdf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).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793F9E-C2A1-41AF-9532-47FEF753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44397" r="52721" b="21091"/>
          <a:stretch/>
        </p:blipFill>
        <p:spPr>
          <a:xfrm>
            <a:off x="829469" y="1091804"/>
            <a:ext cx="2410284" cy="3586593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35F0A6-75A5-4535-96E1-C9FCA68DB881}"/>
              </a:ext>
            </a:extLst>
          </p:cNvPr>
          <p:cNvSpPr/>
          <p:nvPr/>
        </p:nvSpPr>
        <p:spPr>
          <a:xfrm>
            <a:off x="285750" y="389204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Iframe Footer</a:t>
            </a:r>
            <a:endParaRPr lang="en-US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A7D52-0811-43E6-9C18-1D85C03C6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09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650" y="175973"/>
            <a:ext cx="7571700" cy="702600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Pertama : dashloker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5717894" y="1804350"/>
            <a:ext cx="3113590" cy="36016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</a:t>
            </a:r>
            <a:r>
              <a:rPr lang="en-US" sz="1400" b="1">
                <a:latin typeface="Poppins" panose="020B0604020202020204" charset="0"/>
                <a:cs typeface="Poppins" panose="020B0604020202020204" charset="0"/>
              </a:rPr>
              <a:t>Deskripsi , 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menampilkan Logo resmi siloker dan Alamat (hanya contoh) pada bagian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footer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793F9E-C2A1-41AF-9532-47FEF753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4" t="47293" r="24487" b="21892"/>
          <a:stretch/>
        </p:blipFill>
        <p:spPr>
          <a:xfrm>
            <a:off x="407592" y="1159952"/>
            <a:ext cx="5015746" cy="3202404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35F0A6-75A5-4535-96E1-C9FCA68DB881}"/>
              </a:ext>
            </a:extLst>
          </p:cNvPr>
          <p:cNvSpPr/>
          <p:nvPr/>
        </p:nvSpPr>
        <p:spPr>
          <a:xfrm>
            <a:off x="285750" y="389204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Iframe </a:t>
            </a:r>
            <a:r>
              <a:rPr lang="en-US" sz="1600" b="1" i="1">
                <a:latin typeface="Poppins" panose="00000500000000000000" pitchFamily="2" charset="0"/>
                <a:cs typeface="Poppins" panose="00000500000000000000" pitchFamily="2" charset="0"/>
              </a:rPr>
              <a:t>Footer</a:t>
            </a:r>
            <a:endParaRPr lang="en-US" sz="16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A7D52-0811-43E6-9C18-1D85C03C6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60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3462-830F-47F2-827B-CA649348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650" y="175973"/>
            <a:ext cx="7571700" cy="702600"/>
          </a:xfrm>
        </p:spPr>
        <p:txBody>
          <a:bodyPr/>
          <a:lstStyle/>
          <a:p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 Pertama : dashloker</a:t>
            </a:r>
            <a:endParaRPr lang="id-ID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0D3DB-EC37-4B26-825B-5C899B8EBF01}"/>
              </a:ext>
            </a:extLst>
          </p:cNvPr>
          <p:cNvSpPr txBox="1">
            <a:spLocks/>
          </p:cNvSpPr>
          <p:nvPr/>
        </p:nvSpPr>
        <p:spPr>
          <a:xfrm>
            <a:off x="5040630" y="1950839"/>
            <a:ext cx="2971800" cy="12418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d-ID" sz="21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D0134F-16BC-41E7-B0D5-65422D5964A9}"/>
              </a:ext>
            </a:extLst>
          </p:cNvPr>
          <p:cNvSpPr txBox="1">
            <a:spLocks/>
          </p:cNvSpPr>
          <p:nvPr/>
        </p:nvSpPr>
        <p:spPr>
          <a:xfrm>
            <a:off x="694480" y="1881210"/>
            <a:ext cx="7820869" cy="36016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Pada bagian akhir </a:t>
            </a:r>
            <a:r>
              <a:rPr lang="en-US" sz="1400" i="1">
                <a:latin typeface="Poppins" panose="020B0604020202020204" charset="0"/>
                <a:cs typeface="Poppins" panose="020B0604020202020204" charset="0"/>
              </a:rPr>
              <a:t>footer</a:t>
            </a:r>
            <a:r>
              <a:rPr lang="en-US" sz="1400">
                <a:latin typeface="Poppins" panose="020B0604020202020204" charset="0"/>
                <a:cs typeface="Poppins" panose="020B0604020202020204" charset="0"/>
              </a:rPr>
              <a:t> terdapat nama PT. dari siloker. (hanya contoh).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793F9E-C2A1-41AF-9532-47FEF7535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5" t="79231" r="49986" b="16061"/>
          <a:stretch/>
        </p:blipFill>
        <p:spPr>
          <a:xfrm>
            <a:off x="1970174" y="3192661"/>
            <a:ext cx="5015746" cy="489369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35F0A6-75A5-4535-96E1-C9FCA68DB881}"/>
              </a:ext>
            </a:extLst>
          </p:cNvPr>
          <p:cNvSpPr/>
          <p:nvPr/>
        </p:nvSpPr>
        <p:spPr>
          <a:xfrm>
            <a:off x="285750" y="389204"/>
            <a:ext cx="5259430" cy="48936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latin typeface="Poppins" panose="00000500000000000000" pitchFamily="2" charset="0"/>
                <a:cs typeface="Poppins" panose="00000500000000000000" pitchFamily="2" charset="0"/>
              </a:rPr>
              <a:t>Iframe </a:t>
            </a:r>
            <a:r>
              <a:rPr lang="en-US" sz="1600" b="1" i="1">
                <a:latin typeface="Poppins" panose="00000500000000000000" pitchFamily="2" charset="0"/>
                <a:cs typeface="Poppins" panose="00000500000000000000" pitchFamily="2" charset="0"/>
              </a:rPr>
              <a:t>Footer</a:t>
            </a:r>
            <a:endParaRPr lang="en-US" sz="1600" b="1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A7D52-0811-43E6-9C18-1D85C03C6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25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8E5732-B9B5-1C32-48B3-8AE4301BF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5" y="1918983"/>
            <a:ext cx="5502390" cy="1060094"/>
          </a:xfrm>
        </p:spPr>
      </p:pic>
    </p:spTree>
    <p:extLst>
      <p:ext uri="{BB962C8B-B14F-4D97-AF65-F5344CB8AC3E}">
        <p14:creationId xmlns:p14="http://schemas.microsoft.com/office/powerpoint/2010/main" val="1965500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0CBC6-0C00-F867-0B5B-C8D67ED7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920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Tifa's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Bootcamp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salah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satu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pionir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lembaga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pendidikan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Indonesia yang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fokus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dunia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pendidikan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teknologi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digital.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Perjalanan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panjang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selama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23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tahun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telah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bukti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komitmen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kami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selalu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melakukan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terbaik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9F42ACDA-8C76-ED52-BE75-C22582D7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392036-5EBB-0CCE-6DC9-CA4D02F2E609}"/>
              </a:ext>
            </a:extLst>
          </p:cNvPr>
          <p:cNvSpPr/>
          <p:nvPr/>
        </p:nvSpPr>
        <p:spPr>
          <a:xfrm>
            <a:off x="628650" y="890512"/>
            <a:ext cx="2448013" cy="276836"/>
          </a:xfrm>
          <a:prstGeom prst="roundRect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Apa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itu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Tifa’s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Bootcamp?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B6CFC0-5C0E-66B9-7366-17A7566CA922}"/>
              </a:ext>
            </a:extLst>
          </p:cNvPr>
          <p:cNvSpPr txBox="1">
            <a:spLocks/>
          </p:cNvSpPr>
          <p:nvPr/>
        </p:nvSpPr>
        <p:spPr>
          <a:xfrm>
            <a:off x="628650" y="3036533"/>
            <a:ext cx="7886700" cy="9209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Menciptakan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lulusan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program yang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siap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bekerja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terutama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bidang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Dunia Digital dan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peluang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berkarir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tanpa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harus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05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berkuliah</a:t>
            </a:r>
            <a:r>
              <a:rPr lang="en-US" sz="105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7BE958-78E3-D6E9-89C7-A7B901A59816}"/>
              </a:ext>
            </a:extLst>
          </p:cNvPr>
          <p:cNvSpPr/>
          <p:nvPr/>
        </p:nvSpPr>
        <p:spPr>
          <a:xfrm>
            <a:off x="628649" y="2557826"/>
            <a:ext cx="2680808" cy="276836"/>
          </a:xfrm>
          <a:prstGeom prst="roundRect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Kenapa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Memilih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Bootcamp?</a:t>
            </a:r>
          </a:p>
        </p:txBody>
      </p:sp>
    </p:spTree>
    <p:extLst>
      <p:ext uri="{BB962C8B-B14F-4D97-AF65-F5344CB8AC3E}">
        <p14:creationId xmlns:p14="http://schemas.microsoft.com/office/powerpoint/2010/main" val="1609182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41115-108B-8A7B-47E9-186729A5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37" y="630749"/>
            <a:ext cx="1339232" cy="4514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B71B9-A6E1-F141-C751-B57879506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47" y="630750"/>
            <a:ext cx="2019926" cy="4514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826E43-2B3B-9BFF-D917-D48574798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52" y="629175"/>
            <a:ext cx="2002658" cy="4514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998032-0D95-D0FD-45EC-32129133E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8" y="629174"/>
            <a:ext cx="2008692" cy="451432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D42C36-0746-2F97-EB69-691BCDC33C35}"/>
              </a:ext>
            </a:extLst>
          </p:cNvPr>
          <p:cNvSpPr/>
          <p:nvPr/>
        </p:nvSpPr>
        <p:spPr>
          <a:xfrm>
            <a:off x="3467799" y="163586"/>
            <a:ext cx="2208402" cy="276836"/>
          </a:xfrm>
          <a:prstGeom prst="roundRect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Tampilan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Full Page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83AB530A-9714-AC92-1ABA-0A67B01C1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49767FD-B99B-BCFE-6D6E-A6892CB5633B}"/>
              </a:ext>
            </a:extLst>
          </p:cNvPr>
          <p:cNvSpPr/>
          <p:nvPr/>
        </p:nvSpPr>
        <p:spPr>
          <a:xfrm>
            <a:off x="1995369" y="2571750"/>
            <a:ext cx="301118" cy="196617"/>
          </a:xfrm>
          <a:prstGeom prst="rightArrow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6A6E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65CB62F-510C-4534-1A28-95A82E4BB639}"/>
              </a:ext>
            </a:extLst>
          </p:cNvPr>
          <p:cNvSpPr/>
          <p:nvPr/>
        </p:nvSpPr>
        <p:spPr>
          <a:xfrm>
            <a:off x="4113404" y="2573337"/>
            <a:ext cx="301118" cy="196617"/>
          </a:xfrm>
          <a:prstGeom prst="rightArrow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6A6E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DE72939-7FD0-A4B2-A4E5-5128FCFF27A6}"/>
              </a:ext>
            </a:extLst>
          </p:cNvPr>
          <p:cNvSpPr/>
          <p:nvPr/>
        </p:nvSpPr>
        <p:spPr>
          <a:xfrm>
            <a:off x="6347228" y="2571750"/>
            <a:ext cx="301118" cy="196617"/>
          </a:xfrm>
          <a:prstGeom prst="rightArrow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6A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7107E7-76D1-0A38-E9E6-FBD26290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621928-52DE-7A90-E597-1EE41941263A}"/>
              </a:ext>
            </a:extLst>
          </p:cNvPr>
          <p:cNvSpPr txBox="1"/>
          <p:nvPr/>
        </p:nvSpPr>
        <p:spPr>
          <a:xfrm>
            <a:off x="589976" y="1069812"/>
            <a:ext cx="27143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Mengisi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username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password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untuk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mendaftarkan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akun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baru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Registrasi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setelah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mendaftarkarkan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akun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822" y="790045"/>
            <a:ext cx="5518768" cy="293310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51218" y="1879093"/>
            <a:ext cx="249382" cy="26489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6269206" y="2658101"/>
            <a:ext cx="249382" cy="2512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0886" y="389935"/>
            <a:ext cx="229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PAGE REGISTER</a:t>
            </a:r>
          </a:p>
        </p:txBody>
      </p:sp>
    </p:spTree>
    <p:extLst>
      <p:ext uri="{BB962C8B-B14F-4D97-AF65-F5344CB8AC3E}">
        <p14:creationId xmlns:p14="http://schemas.microsoft.com/office/powerpoint/2010/main" val="1994685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42663-847A-A16E-1118-8DFC22452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25" y="2315650"/>
            <a:ext cx="5393171" cy="2608499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6C9917-7A1A-D92B-EC5F-10F0A41D4FB2}"/>
              </a:ext>
            </a:extLst>
          </p:cNvPr>
          <p:cNvSpPr/>
          <p:nvPr/>
        </p:nvSpPr>
        <p:spPr>
          <a:xfrm>
            <a:off x="3231596" y="563344"/>
            <a:ext cx="2680808" cy="276836"/>
          </a:xfrm>
          <a:prstGeom prst="roundRect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latin typeface="Poppins" panose="00000500000000000000" pitchFamily="2" charset="0"/>
                <a:cs typeface="Poppins" panose="00000500000000000000" pitchFamily="2" charset="0"/>
              </a:rPr>
              <a:t>Navbar </a:t>
            </a:r>
            <a:r>
              <a:rPr lang="en-US" sz="1350" b="1" dirty="0" err="1">
                <a:latin typeface="Poppins" panose="00000500000000000000" pitchFamily="2" charset="0"/>
                <a:cs typeface="Poppins" panose="00000500000000000000" pitchFamily="2" charset="0"/>
              </a:rPr>
              <a:t>Tifa’s</a:t>
            </a:r>
            <a:r>
              <a:rPr lang="en-US" sz="1350" b="1" dirty="0">
                <a:latin typeface="Poppins" panose="00000500000000000000" pitchFamily="2" charset="0"/>
                <a:cs typeface="Poppins" panose="00000500000000000000" pitchFamily="2" charset="0"/>
              </a:rPr>
              <a:t> Bootcamp</a:t>
            </a:r>
            <a:endParaRPr lang="en-US" sz="105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A83715-E74B-C7F2-C3EE-8D0C2E49F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0070DD-70CE-40F8-E50F-2B1AD21B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26" y="1145831"/>
            <a:ext cx="7819149" cy="1087160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 Bootcamp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menu home bootcamp, our bootcamp, about, dan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peserta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bootcamp.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our bootcamp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sendiri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3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pilihan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bootcamp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digital marketing,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ui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/ix designer, dan full stack web development.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Navbarnya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sticky top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supaya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mudah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mengaksesnya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tanpa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harus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Kembali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lagi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keatas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jika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ingin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berpindah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2447945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A83715-E74B-C7F2-C3EE-8D0C2E49F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0070DD-70CE-40F8-E50F-2B1AD21B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56" y="1586254"/>
            <a:ext cx="2028344" cy="276836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Carousel Banner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4502B2-5282-B466-68D3-1B9DE4042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78" y="2202109"/>
            <a:ext cx="4124615" cy="2151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2A137-D5D9-A311-E2A3-1417A766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377" y="2202109"/>
            <a:ext cx="4124615" cy="215140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4515D3-7A55-AB47-EE08-59D0A12F6142}"/>
              </a:ext>
            </a:extLst>
          </p:cNvPr>
          <p:cNvSpPr/>
          <p:nvPr/>
        </p:nvSpPr>
        <p:spPr>
          <a:xfrm>
            <a:off x="3245334" y="590325"/>
            <a:ext cx="2653331" cy="276836"/>
          </a:xfrm>
          <a:prstGeom prst="roundRect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Tampilan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Index Bootcamp</a:t>
            </a:r>
          </a:p>
        </p:txBody>
      </p:sp>
    </p:spTree>
    <p:extLst>
      <p:ext uri="{BB962C8B-B14F-4D97-AF65-F5344CB8AC3E}">
        <p14:creationId xmlns:p14="http://schemas.microsoft.com/office/powerpoint/2010/main" val="3636925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D42C36-0746-2F97-EB69-691BCDC33C35}"/>
              </a:ext>
            </a:extLst>
          </p:cNvPr>
          <p:cNvSpPr/>
          <p:nvPr/>
        </p:nvSpPr>
        <p:spPr>
          <a:xfrm>
            <a:off x="3245334" y="263154"/>
            <a:ext cx="2653331" cy="276836"/>
          </a:xfrm>
          <a:prstGeom prst="roundRect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Tampilan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Index Bootcamp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83AB530A-9714-AC92-1ABA-0A67B01C1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C7F1B-6B75-018A-F802-6E887AF7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0" y="1195660"/>
            <a:ext cx="5276402" cy="2752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3C992-3473-EB0F-825E-74CA7E12ACCC}"/>
              </a:ext>
            </a:extLst>
          </p:cNvPr>
          <p:cNvSpPr txBox="1"/>
          <p:nvPr/>
        </p:nvSpPr>
        <p:spPr>
          <a:xfrm>
            <a:off x="5615906" y="1195660"/>
            <a:ext cx="3230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Pilihan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Bootcamp</a:t>
            </a:r>
          </a:p>
          <a:p>
            <a:endParaRPr lang="en-US" sz="12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Brief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singkat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pilihan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bootcamp dan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dibawahnya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href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langsung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ngelink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setiap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bootcampnya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informasi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lengkap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mengenai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pilihan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bootcamp yang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dipilih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diklik</a:t>
            </a:r>
            <a:endParaRPr lang="en-US" sz="12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2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Section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pilihan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bootcamp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layout gutter</a:t>
            </a:r>
          </a:p>
        </p:txBody>
      </p:sp>
    </p:spTree>
    <p:extLst>
      <p:ext uri="{BB962C8B-B14F-4D97-AF65-F5344CB8AC3E}">
        <p14:creationId xmlns:p14="http://schemas.microsoft.com/office/powerpoint/2010/main" val="1798167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D42C36-0746-2F97-EB69-691BCDC33C35}"/>
              </a:ext>
            </a:extLst>
          </p:cNvPr>
          <p:cNvSpPr/>
          <p:nvPr/>
        </p:nvSpPr>
        <p:spPr>
          <a:xfrm>
            <a:off x="3245334" y="263154"/>
            <a:ext cx="2653331" cy="276836"/>
          </a:xfrm>
          <a:prstGeom prst="roundRect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Tampilan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Index Bootcamp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83AB530A-9714-AC92-1ABA-0A67B01C1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3C992-3473-EB0F-825E-74CA7E12ACCC}"/>
              </a:ext>
            </a:extLst>
          </p:cNvPr>
          <p:cNvSpPr txBox="1"/>
          <p:nvPr/>
        </p:nvSpPr>
        <p:spPr>
          <a:xfrm>
            <a:off x="5615906" y="1195660"/>
            <a:ext cx="3230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 Why choose us</a:t>
            </a:r>
          </a:p>
          <a:p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Penjelasan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kenapa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harus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belajar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dibootcamp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endParaRPr lang="en-US" sz="12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Section why choose us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endParaRPr lang="en-US" sz="12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Accordion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7F445-DC91-0F59-1E5C-287C928F2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78"/>
          <a:stretch/>
        </p:blipFill>
        <p:spPr>
          <a:xfrm>
            <a:off x="220200" y="1181482"/>
            <a:ext cx="5276401" cy="24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8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D42C36-0746-2F97-EB69-691BCDC33C35}"/>
              </a:ext>
            </a:extLst>
          </p:cNvPr>
          <p:cNvSpPr/>
          <p:nvPr/>
        </p:nvSpPr>
        <p:spPr>
          <a:xfrm>
            <a:off x="3245334" y="263154"/>
            <a:ext cx="2653331" cy="276836"/>
          </a:xfrm>
          <a:prstGeom prst="roundRect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Tampilan</a:t>
            </a:r>
            <a:r>
              <a:rPr lang="en-US" sz="1200" b="1" dirty="0">
                <a:latin typeface="Poppins" panose="00000500000000000000" pitchFamily="2" charset="0"/>
                <a:cs typeface="Poppins" panose="00000500000000000000" pitchFamily="2" charset="0"/>
              </a:rPr>
              <a:t> Index Bootcamp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83AB530A-9714-AC92-1ABA-0A67B01C1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3C992-3473-EB0F-825E-74CA7E12ACCC}"/>
              </a:ext>
            </a:extLst>
          </p:cNvPr>
          <p:cNvSpPr txBox="1"/>
          <p:nvPr/>
        </p:nvSpPr>
        <p:spPr>
          <a:xfrm>
            <a:off x="2123463" y="1010008"/>
            <a:ext cx="4687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4.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belajar</a:t>
            </a:r>
            <a:endParaRPr lang="en-US" sz="12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 2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pilihan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belajar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on campus dan online</a:t>
            </a:r>
          </a:p>
          <a:p>
            <a:endParaRPr lang="en-US" sz="1200" dirty="0">
              <a:solidFill>
                <a:srgbClr val="33333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Section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metode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belajar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12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Tab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890C1-E748-91CC-8BBF-D316604AD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8" r="17431"/>
          <a:stretch/>
        </p:blipFill>
        <p:spPr>
          <a:xfrm>
            <a:off x="931178" y="2108297"/>
            <a:ext cx="3384356" cy="2709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F7358-7EB3-EFC0-0534-792E7FE20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39" r="15917" b="7227"/>
          <a:stretch/>
        </p:blipFill>
        <p:spPr>
          <a:xfrm>
            <a:off x="4467138" y="2108297"/>
            <a:ext cx="3736573" cy="27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0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17AE-C711-AF66-3631-E6443CF6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653" y="582279"/>
            <a:ext cx="5639046" cy="623672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Masing-masing page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mempunyai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ciri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khas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sesuai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pagenya</a:t>
            </a:r>
            <a:r>
              <a:rPr lang="en-US" sz="1400" dirty="0">
                <a:solidFill>
                  <a:srgbClr val="33333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C43E9-DF58-1FF2-5D58-CD2B5B8A4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61" y="3240248"/>
            <a:ext cx="3448479" cy="17969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878DE-E3DB-31B1-F1D8-D60B8592A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03" y="1289807"/>
            <a:ext cx="3448480" cy="1796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1B313-0833-B2BD-4D91-B50A3160B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63" y="1289689"/>
            <a:ext cx="3448708" cy="1797035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20200856-3C58-27C3-C9A5-1F5E4D225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45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484FD2-B085-8439-29B4-D7A0E70F0B6E}"/>
              </a:ext>
            </a:extLst>
          </p:cNvPr>
          <p:cNvSpPr/>
          <p:nvPr/>
        </p:nvSpPr>
        <p:spPr>
          <a:xfrm>
            <a:off x="3231596" y="2433332"/>
            <a:ext cx="2680808" cy="276836"/>
          </a:xfrm>
          <a:prstGeom prst="roundRect">
            <a:avLst/>
          </a:prstGeom>
          <a:solidFill>
            <a:srgbClr val="FF6A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latin typeface="Poppins" panose="00000500000000000000" pitchFamily="2" charset="0"/>
                <a:cs typeface="Poppins" panose="00000500000000000000" pitchFamily="2" charset="0"/>
              </a:rPr>
              <a:t>Video Demo CRUD</a:t>
            </a:r>
            <a:endParaRPr lang="en-US" sz="105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14E7A37A-0C2B-8BED-DFB4-8F9CE92E1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84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02DBEF-58B1-C306-CC24-49A34C2B2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37" y="273844"/>
            <a:ext cx="1029355" cy="198316"/>
          </a:xfrm>
          <a:prstGeom prst="rect">
            <a:avLst/>
          </a:prstGeom>
        </p:spPr>
      </p:pic>
      <p:pic>
        <p:nvPicPr>
          <p:cNvPr id="4" name="Daftar bootcamp">
            <a:hlinkClick r:id="" action="ppaction://media"/>
            <a:extLst>
              <a:ext uri="{FF2B5EF4-FFF2-40B4-BE49-F238E27FC236}">
                <a16:creationId xmlns:a16="http://schemas.microsoft.com/office/drawing/2014/main" id="{73BFB7A3-5AD7-90CB-7480-C08024D07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979" b="1345"/>
          <a:stretch/>
        </p:blipFill>
        <p:spPr>
          <a:xfrm>
            <a:off x="0" y="119038"/>
            <a:ext cx="9144000" cy="49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pdate Delete Form Bootcamp">
            <a:hlinkClick r:id="" action="ppaction://media"/>
            <a:extLst>
              <a:ext uri="{FF2B5EF4-FFF2-40B4-BE49-F238E27FC236}">
                <a16:creationId xmlns:a16="http://schemas.microsoft.com/office/drawing/2014/main" id="{E2CC8689-225C-98BB-83CD-3A039DAA8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266" b="1280"/>
          <a:stretch/>
        </p:blipFill>
        <p:spPr>
          <a:xfrm>
            <a:off x="0" y="220212"/>
            <a:ext cx="9144000" cy="48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2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DA84B4-B1AF-3336-AB77-7A96F662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4CC01-9859-5444-CC83-905308B7D641}"/>
              </a:ext>
            </a:extLst>
          </p:cNvPr>
          <p:cNvSpPr/>
          <p:nvPr/>
        </p:nvSpPr>
        <p:spPr>
          <a:xfrm>
            <a:off x="2875722" y="2300080"/>
            <a:ext cx="3392556" cy="54333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JOB LIST</a:t>
            </a:r>
          </a:p>
        </p:txBody>
      </p:sp>
    </p:spTree>
    <p:extLst>
      <p:ext uri="{BB962C8B-B14F-4D97-AF65-F5344CB8AC3E}">
        <p14:creationId xmlns:p14="http://schemas.microsoft.com/office/powerpoint/2010/main" val="398821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00" y="1041197"/>
            <a:ext cx="4572638" cy="14289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61738" y="280175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Setelah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mendaftarkan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akun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maka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i="1" dirty="0">
                <a:latin typeface="Poppins" panose="020B0604020202020204" charset="0"/>
                <a:cs typeface="Poppins" panose="020B0604020202020204" charset="0"/>
              </a:rPr>
              <a:t>user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akan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mendapat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pemberitahuan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bahwa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akun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telah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berhasil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dibuat</a:t>
            </a:r>
            <a:endParaRPr lang="en-US" sz="1800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A84B4-B1AF-3336-AB77-7A96F662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24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BDC52-ADC8-1076-76DB-1F2D8598F0C0}"/>
              </a:ext>
            </a:extLst>
          </p:cNvPr>
          <p:cNvGraphicFramePr>
            <a:graphicFrameLocks noGrp="1"/>
          </p:cNvGraphicFramePr>
          <p:nvPr/>
        </p:nvGraphicFramePr>
        <p:xfrm>
          <a:off x="605199" y="781688"/>
          <a:ext cx="7933603" cy="3821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676">
                  <a:extLst>
                    <a:ext uri="{9D8B030D-6E8A-4147-A177-3AD203B41FA5}">
                      <a16:colId xmlns:a16="http://schemas.microsoft.com/office/drawing/2014/main" val="582550566"/>
                    </a:ext>
                  </a:extLst>
                </a:gridCol>
                <a:gridCol w="2697549">
                  <a:extLst>
                    <a:ext uri="{9D8B030D-6E8A-4147-A177-3AD203B41FA5}">
                      <a16:colId xmlns:a16="http://schemas.microsoft.com/office/drawing/2014/main" val="2128445625"/>
                    </a:ext>
                  </a:extLst>
                </a:gridCol>
                <a:gridCol w="1428751">
                  <a:extLst>
                    <a:ext uri="{9D8B030D-6E8A-4147-A177-3AD203B41FA5}">
                      <a16:colId xmlns:a16="http://schemas.microsoft.com/office/drawing/2014/main" val="2508710281"/>
                    </a:ext>
                  </a:extLst>
                </a:gridCol>
                <a:gridCol w="3354627">
                  <a:extLst>
                    <a:ext uri="{9D8B030D-6E8A-4147-A177-3AD203B41FA5}">
                      <a16:colId xmlns:a16="http://schemas.microsoft.com/office/drawing/2014/main" val="332494645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KETERANGAN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05524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about.php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9051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callInputBootcamp.php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5274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cekProfil.php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581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cekTempat.php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466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controladmin.html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9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dashloker.php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909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datatabeladmin.php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3138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deletedb-pesertabootcamp.php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1923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digitalMarketing.php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527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editdataloker.php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672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editProfil.php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698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footer.html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Optional </a:t>
                      </a:r>
                      <a:r>
                        <a:rPr lang="en-US" sz="1100" dirty="0" err="1"/>
                        <a:t>Semua</a:t>
                      </a:r>
                      <a:r>
                        <a:rPr lang="en-US" sz="1100" dirty="0"/>
                        <a:t> Page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51295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formUpdateBootcamp.php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720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fullStackWebDevelopment.php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46568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fungsi.php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7923044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141F314-E07A-317A-86C4-756417F5B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00" y="290050"/>
            <a:ext cx="5807400" cy="364633"/>
          </a:xfrm>
        </p:spPr>
        <p:txBody>
          <a:bodyPr/>
          <a:lstStyle/>
          <a:p>
            <a:pPr algn="ctr"/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SILOKER FILE PHP &amp; HTML</a:t>
            </a:r>
          </a:p>
        </p:txBody>
      </p:sp>
    </p:spTree>
    <p:extLst>
      <p:ext uri="{BB962C8B-B14F-4D97-AF65-F5344CB8AC3E}">
        <p14:creationId xmlns:p14="http://schemas.microsoft.com/office/powerpoint/2010/main" val="2448998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BDC52-ADC8-1076-76DB-1F2D8598F0C0}"/>
              </a:ext>
            </a:extLst>
          </p:cNvPr>
          <p:cNvGraphicFramePr>
            <a:graphicFrameLocks noGrp="1"/>
          </p:cNvGraphicFramePr>
          <p:nvPr/>
        </p:nvGraphicFramePr>
        <p:xfrm>
          <a:off x="605200" y="781688"/>
          <a:ext cx="7933601" cy="370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676">
                  <a:extLst>
                    <a:ext uri="{9D8B030D-6E8A-4147-A177-3AD203B41FA5}">
                      <a16:colId xmlns:a16="http://schemas.microsoft.com/office/drawing/2014/main" val="582550566"/>
                    </a:ext>
                  </a:extLst>
                </a:gridCol>
                <a:gridCol w="2697549">
                  <a:extLst>
                    <a:ext uri="{9D8B030D-6E8A-4147-A177-3AD203B41FA5}">
                      <a16:colId xmlns:a16="http://schemas.microsoft.com/office/drawing/2014/main" val="212844562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508710281"/>
                    </a:ext>
                  </a:extLst>
                </a:gridCol>
                <a:gridCol w="3354626">
                  <a:extLst>
                    <a:ext uri="{9D8B030D-6E8A-4147-A177-3AD203B41FA5}">
                      <a16:colId xmlns:a16="http://schemas.microsoft.com/office/drawing/2014/main" val="332494645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KETERANGAN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05524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hapusdataloker.php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9051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hapusProfil.php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M. Sidik Nur Rizki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5274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index.php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M. </a:t>
                      </a: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Sidik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Nur </a:t>
                      </a: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Rizki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581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indexBootcamp.php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466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insertdb-freetrial.php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9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insertdb-pesertabootcamp.php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909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koneksidb.php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3138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kursus.php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1923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logoutProfil.php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527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loker.php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672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pasangIklan.php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698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profil.php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M. </a:t>
                      </a: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Sidik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Nur </a:t>
                      </a: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Rizki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51295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register.php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M. </a:t>
                      </a: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Sidik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Nur </a:t>
                      </a: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Rizki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720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serverBootcamp.php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46568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simpanAkun.php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M. </a:t>
                      </a: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Sidik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Nur </a:t>
                      </a: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Rizki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7923044"/>
                  </a:ext>
                </a:extLst>
              </a:tr>
            </a:tbl>
          </a:graphicData>
        </a:graphic>
      </p:graphicFrame>
      <p:sp>
        <p:nvSpPr>
          <p:cNvPr id="3" name="Title 5">
            <a:extLst>
              <a:ext uri="{FF2B5EF4-FFF2-40B4-BE49-F238E27FC236}">
                <a16:creationId xmlns:a16="http://schemas.microsoft.com/office/drawing/2014/main" id="{96625598-31D9-13C0-693D-28EFFC7EB556}"/>
              </a:ext>
            </a:extLst>
          </p:cNvPr>
          <p:cNvSpPr txBox="1">
            <a:spLocks/>
          </p:cNvSpPr>
          <p:nvPr/>
        </p:nvSpPr>
        <p:spPr>
          <a:xfrm>
            <a:off x="1668300" y="290050"/>
            <a:ext cx="5807400" cy="3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SILOKER FILE PHP &amp; HTML</a:t>
            </a:r>
          </a:p>
        </p:txBody>
      </p:sp>
    </p:spTree>
    <p:extLst>
      <p:ext uri="{BB962C8B-B14F-4D97-AF65-F5344CB8AC3E}">
        <p14:creationId xmlns:p14="http://schemas.microsoft.com/office/powerpoint/2010/main" val="1298584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BDC52-ADC8-1076-76DB-1F2D8598F0C0}"/>
              </a:ext>
            </a:extLst>
          </p:cNvPr>
          <p:cNvGraphicFramePr>
            <a:graphicFrameLocks noGrp="1"/>
          </p:cNvGraphicFramePr>
          <p:nvPr/>
        </p:nvGraphicFramePr>
        <p:xfrm>
          <a:off x="605200" y="781688"/>
          <a:ext cx="7933601" cy="370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676">
                  <a:extLst>
                    <a:ext uri="{9D8B030D-6E8A-4147-A177-3AD203B41FA5}">
                      <a16:colId xmlns:a16="http://schemas.microsoft.com/office/drawing/2014/main" val="582550566"/>
                    </a:ext>
                  </a:extLst>
                </a:gridCol>
                <a:gridCol w="2697549">
                  <a:extLst>
                    <a:ext uri="{9D8B030D-6E8A-4147-A177-3AD203B41FA5}">
                      <a16:colId xmlns:a16="http://schemas.microsoft.com/office/drawing/2014/main" val="212844562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508710281"/>
                    </a:ext>
                  </a:extLst>
                </a:gridCol>
                <a:gridCol w="3354626">
                  <a:extLst>
                    <a:ext uri="{9D8B030D-6E8A-4147-A177-3AD203B41FA5}">
                      <a16:colId xmlns:a16="http://schemas.microsoft.com/office/drawing/2014/main" val="332494645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KETERANGAN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05524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simpanProfil.php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9051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submit.php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5274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successRegisterToDB.php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581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successUpdateDB.php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466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superadminloker.php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9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tabelPesertaBootcamp.php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909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tambahdataloker.php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3138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uiUx.php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1923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update.php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527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updatedataloker.php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672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updatedb-pesertabootcamp.php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Ahmad Nasir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698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updateProfil.php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51295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720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46568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7923044"/>
                  </a:ext>
                </a:extLst>
              </a:tr>
            </a:tbl>
          </a:graphicData>
        </a:graphic>
      </p:graphicFrame>
      <p:sp>
        <p:nvSpPr>
          <p:cNvPr id="3" name="Title 5">
            <a:extLst>
              <a:ext uri="{FF2B5EF4-FFF2-40B4-BE49-F238E27FC236}">
                <a16:creationId xmlns:a16="http://schemas.microsoft.com/office/drawing/2014/main" id="{DD6A522F-9F59-14F5-F8FC-2363AAA4E68A}"/>
              </a:ext>
            </a:extLst>
          </p:cNvPr>
          <p:cNvSpPr txBox="1">
            <a:spLocks/>
          </p:cNvSpPr>
          <p:nvPr/>
        </p:nvSpPr>
        <p:spPr>
          <a:xfrm>
            <a:off x="1668300" y="290050"/>
            <a:ext cx="5807400" cy="3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SILOKER FILE PHP &amp; HTML</a:t>
            </a:r>
          </a:p>
        </p:txBody>
      </p:sp>
    </p:spTree>
    <p:extLst>
      <p:ext uri="{BB962C8B-B14F-4D97-AF65-F5344CB8AC3E}">
        <p14:creationId xmlns:p14="http://schemas.microsoft.com/office/powerpoint/2010/main" val="1076972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BDC52-ADC8-1076-76DB-1F2D8598F0C0}"/>
              </a:ext>
            </a:extLst>
          </p:cNvPr>
          <p:cNvGraphicFramePr>
            <a:graphicFrameLocks noGrp="1"/>
          </p:cNvGraphicFramePr>
          <p:nvPr/>
        </p:nvGraphicFramePr>
        <p:xfrm>
          <a:off x="605199" y="781688"/>
          <a:ext cx="8024075" cy="370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23">
                  <a:extLst>
                    <a:ext uri="{9D8B030D-6E8A-4147-A177-3AD203B41FA5}">
                      <a16:colId xmlns:a16="http://schemas.microsoft.com/office/drawing/2014/main" val="582550566"/>
                    </a:ext>
                  </a:extLst>
                </a:gridCol>
                <a:gridCol w="1895894">
                  <a:extLst>
                    <a:ext uri="{9D8B030D-6E8A-4147-A177-3AD203B41FA5}">
                      <a16:colId xmlns:a16="http://schemas.microsoft.com/office/drawing/2014/main" val="2128445625"/>
                    </a:ext>
                  </a:extLst>
                </a:gridCol>
                <a:gridCol w="1004156">
                  <a:extLst>
                    <a:ext uri="{9D8B030D-6E8A-4147-A177-3AD203B41FA5}">
                      <a16:colId xmlns:a16="http://schemas.microsoft.com/office/drawing/2014/main" val="2508710281"/>
                    </a:ext>
                  </a:extLst>
                </a:gridCol>
                <a:gridCol w="2357702">
                  <a:extLst>
                    <a:ext uri="{9D8B030D-6E8A-4147-A177-3AD203B41FA5}">
                      <a16:colId xmlns:a16="http://schemas.microsoft.com/office/drawing/2014/main" val="3324946454"/>
                    </a:ext>
                  </a:extLst>
                </a:gridCol>
                <a:gridCol w="2357702">
                  <a:extLst>
                    <a:ext uri="{9D8B030D-6E8A-4147-A177-3AD203B41FA5}">
                      <a16:colId xmlns:a16="http://schemas.microsoft.com/office/drawing/2014/main" val="604949726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KETERANGAN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05524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bootstrap.min.css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External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v4.1.3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css</a:t>
                      </a:r>
                      <a:r>
                        <a:rPr lang="en-US" sz="1100" dirty="0"/>
                        <a:t>\bootstrapv2\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9051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aqua.css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/>
                        <a:t>css</a:t>
                      </a:r>
                      <a:r>
                        <a:rPr lang="en-US" sz="1100" dirty="0"/>
                        <a:t>\color\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5274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blue.css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css\color\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581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brown.css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css\color\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466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cobalt.css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css\color\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9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green.css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\color\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909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hibiscus.css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css\color\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3138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leaf.css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\color\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1923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meander.css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css\color\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527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orange.css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\color\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672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pink.css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css\color\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698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purple.css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\color\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51295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red.css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\color\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720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rose.css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\color\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46568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sky.css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\color\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7923044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141F314-E07A-317A-86C4-756417F5B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00" y="290050"/>
            <a:ext cx="5807400" cy="364633"/>
          </a:xfrm>
        </p:spPr>
        <p:txBody>
          <a:bodyPr/>
          <a:lstStyle/>
          <a:p>
            <a:pPr algn="ctr"/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SILOKER FILE CSS &amp; JS</a:t>
            </a:r>
          </a:p>
        </p:txBody>
      </p:sp>
    </p:spTree>
    <p:extLst>
      <p:ext uri="{BB962C8B-B14F-4D97-AF65-F5344CB8AC3E}">
        <p14:creationId xmlns:p14="http://schemas.microsoft.com/office/powerpoint/2010/main" val="1357361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BDC52-ADC8-1076-76DB-1F2D8598F0C0}"/>
              </a:ext>
            </a:extLst>
          </p:cNvPr>
          <p:cNvGraphicFramePr>
            <a:graphicFrameLocks noGrp="1"/>
          </p:cNvGraphicFramePr>
          <p:nvPr/>
        </p:nvGraphicFramePr>
        <p:xfrm>
          <a:off x="605199" y="781688"/>
          <a:ext cx="8024075" cy="370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23">
                  <a:extLst>
                    <a:ext uri="{9D8B030D-6E8A-4147-A177-3AD203B41FA5}">
                      <a16:colId xmlns:a16="http://schemas.microsoft.com/office/drawing/2014/main" val="582550566"/>
                    </a:ext>
                  </a:extLst>
                </a:gridCol>
                <a:gridCol w="1895894">
                  <a:extLst>
                    <a:ext uri="{9D8B030D-6E8A-4147-A177-3AD203B41FA5}">
                      <a16:colId xmlns:a16="http://schemas.microsoft.com/office/drawing/2014/main" val="2128445625"/>
                    </a:ext>
                  </a:extLst>
                </a:gridCol>
                <a:gridCol w="1004156">
                  <a:extLst>
                    <a:ext uri="{9D8B030D-6E8A-4147-A177-3AD203B41FA5}">
                      <a16:colId xmlns:a16="http://schemas.microsoft.com/office/drawing/2014/main" val="2508710281"/>
                    </a:ext>
                  </a:extLst>
                </a:gridCol>
                <a:gridCol w="2357702">
                  <a:extLst>
                    <a:ext uri="{9D8B030D-6E8A-4147-A177-3AD203B41FA5}">
                      <a16:colId xmlns:a16="http://schemas.microsoft.com/office/drawing/2014/main" val="3324946454"/>
                    </a:ext>
                  </a:extLst>
                </a:gridCol>
                <a:gridCol w="2357702">
                  <a:extLst>
                    <a:ext uri="{9D8B030D-6E8A-4147-A177-3AD203B41FA5}">
                      <a16:colId xmlns:a16="http://schemas.microsoft.com/office/drawing/2014/main" val="232608888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KETERANGAN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05524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teal.css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css\color\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9051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violet.css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css\color\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5274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yellow.css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\color\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581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font1.css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/>
                        <a:t>css</a:t>
                      </a:r>
                      <a:r>
                        <a:rPr lang="en-US" sz="1100" dirty="0"/>
                        <a:t>\font\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466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font2.css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css\font\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9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font3.css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css\font\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909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font4.css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css\font\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3138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font5.css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\font\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1923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bootstrap.min.css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v5.2.0-beta1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\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527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index.css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672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indexA.css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698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jmr.css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51295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plugins.css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720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register.css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46568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style.css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css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7923044"/>
                  </a:ext>
                </a:extLst>
              </a:tr>
            </a:tbl>
          </a:graphicData>
        </a:graphic>
      </p:graphicFrame>
      <p:sp>
        <p:nvSpPr>
          <p:cNvPr id="3" name="Title 5">
            <a:extLst>
              <a:ext uri="{FF2B5EF4-FFF2-40B4-BE49-F238E27FC236}">
                <a16:creationId xmlns:a16="http://schemas.microsoft.com/office/drawing/2014/main" id="{0CC0BD64-1D1A-9630-98A8-880FE5205D7C}"/>
              </a:ext>
            </a:extLst>
          </p:cNvPr>
          <p:cNvSpPr txBox="1">
            <a:spLocks/>
          </p:cNvSpPr>
          <p:nvPr/>
        </p:nvSpPr>
        <p:spPr>
          <a:xfrm>
            <a:off x="1668300" y="290050"/>
            <a:ext cx="5807400" cy="3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SILOKER FILE CSS &amp; JS</a:t>
            </a:r>
          </a:p>
        </p:txBody>
      </p:sp>
    </p:spTree>
    <p:extLst>
      <p:ext uri="{BB962C8B-B14F-4D97-AF65-F5344CB8AC3E}">
        <p14:creationId xmlns:p14="http://schemas.microsoft.com/office/powerpoint/2010/main" val="2162351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BDC52-ADC8-1076-76DB-1F2D8598F0C0}"/>
              </a:ext>
            </a:extLst>
          </p:cNvPr>
          <p:cNvGraphicFramePr>
            <a:graphicFrameLocks noGrp="1"/>
          </p:cNvGraphicFramePr>
          <p:nvPr/>
        </p:nvGraphicFramePr>
        <p:xfrm>
          <a:off x="605199" y="781688"/>
          <a:ext cx="8024075" cy="370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23">
                  <a:extLst>
                    <a:ext uri="{9D8B030D-6E8A-4147-A177-3AD203B41FA5}">
                      <a16:colId xmlns:a16="http://schemas.microsoft.com/office/drawing/2014/main" val="582550566"/>
                    </a:ext>
                  </a:extLst>
                </a:gridCol>
                <a:gridCol w="1895894">
                  <a:extLst>
                    <a:ext uri="{9D8B030D-6E8A-4147-A177-3AD203B41FA5}">
                      <a16:colId xmlns:a16="http://schemas.microsoft.com/office/drawing/2014/main" val="2128445625"/>
                    </a:ext>
                  </a:extLst>
                </a:gridCol>
                <a:gridCol w="1004156">
                  <a:extLst>
                    <a:ext uri="{9D8B030D-6E8A-4147-A177-3AD203B41FA5}">
                      <a16:colId xmlns:a16="http://schemas.microsoft.com/office/drawing/2014/main" val="2508710281"/>
                    </a:ext>
                  </a:extLst>
                </a:gridCol>
                <a:gridCol w="2357702">
                  <a:extLst>
                    <a:ext uri="{9D8B030D-6E8A-4147-A177-3AD203B41FA5}">
                      <a16:colId xmlns:a16="http://schemas.microsoft.com/office/drawing/2014/main" val="3324946454"/>
                    </a:ext>
                  </a:extLst>
                </a:gridCol>
                <a:gridCol w="2357702">
                  <a:extLst>
                    <a:ext uri="{9D8B030D-6E8A-4147-A177-3AD203B41FA5}">
                      <a16:colId xmlns:a16="http://schemas.microsoft.com/office/drawing/2014/main" val="386892021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KETERANGAN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05524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bootstrap.bundle.min.js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External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v5.2.0-beta1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js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9051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bootstrap.min.js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External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v4.1.3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js\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5274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jquery.min.js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External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v3.3.1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js\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581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plugins.js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v1.1.0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js\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466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popper.min.js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js\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9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scripts.js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External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js</a:t>
                      </a: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909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3138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1923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527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672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698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51295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720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46568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7923044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4DF47ADC-400E-B841-CE7B-7D653E72B95D}"/>
              </a:ext>
            </a:extLst>
          </p:cNvPr>
          <p:cNvSpPr txBox="1">
            <a:spLocks/>
          </p:cNvSpPr>
          <p:nvPr/>
        </p:nvSpPr>
        <p:spPr>
          <a:xfrm>
            <a:off x="1668300" y="290050"/>
            <a:ext cx="5807400" cy="3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SILOKER FILE CSS &amp; JS</a:t>
            </a:r>
          </a:p>
        </p:txBody>
      </p:sp>
    </p:spTree>
    <p:extLst>
      <p:ext uri="{BB962C8B-B14F-4D97-AF65-F5344CB8AC3E}">
        <p14:creationId xmlns:p14="http://schemas.microsoft.com/office/powerpoint/2010/main" val="2152430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BDC52-ADC8-1076-76DB-1F2D8598F0C0}"/>
              </a:ext>
            </a:extLst>
          </p:cNvPr>
          <p:cNvGraphicFramePr>
            <a:graphicFrameLocks noGrp="1"/>
          </p:cNvGraphicFramePr>
          <p:nvPr/>
        </p:nvGraphicFramePr>
        <p:xfrm>
          <a:off x="605200" y="781688"/>
          <a:ext cx="8245311" cy="3516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23">
                  <a:extLst>
                    <a:ext uri="{9D8B030D-6E8A-4147-A177-3AD203B41FA5}">
                      <a16:colId xmlns:a16="http://schemas.microsoft.com/office/drawing/2014/main" val="582550566"/>
                    </a:ext>
                  </a:extLst>
                </a:gridCol>
                <a:gridCol w="1701387">
                  <a:extLst>
                    <a:ext uri="{9D8B030D-6E8A-4147-A177-3AD203B41FA5}">
                      <a16:colId xmlns:a16="http://schemas.microsoft.com/office/drawing/2014/main" val="2128445625"/>
                    </a:ext>
                  </a:extLst>
                </a:gridCol>
                <a:gridCol w="1532553">
                  <a:extLst>
                    <a:ext uri="{9D8B030D-6E8A-4147-A177-3AD203B41FA5}">
                      <a16:colId xmlns:a16="http://schemas.microsoft.com/office/drawing/2014/main" val="2508710281"/>
                    </a:ext>
                  </a:extLst>
                </a:gridCol>
                <a:gridCol w="2862165">
                  <a:extLst>
                    <a:ext uri="{9D8B030D-6E8A-4147-A177-3AD203B41FA5}">
                      <a16:colId xmlns:a16="http://schemas.microsoft.com/office/drawing/2014/main" val="3324946454"/>
                    </a:ext>
                  </a:extLst>
                </a:gridCol>
                <a:gridCol w="1740583">
                  <a:extLst>
                    <a:ext uri="{9D8B030D-6E8A-4147-A177-3AD203B41FA5}">
                      <a16:colId xmlns:a16="http://schemas.microsoft.com/office/drawing/2014/main" val="233515878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FILE /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KETERANGAN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PATH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05524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siloker_V012.sql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Database </a:t>
                      </a:r>
                      <a:r>
                        <a:rPr lang="en-US" sz="1100" dirty="0" err="1"/>
                        <a:t>Siloker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DB\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9051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profil-siloker.pdf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Profile </a:t>
                      </a:r>
                      <a:r>
                        <a:rPr lang="en-US" sz="1100" dirty="0" err="1"/>
                        <a:t>Siloker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multimedia\docs\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5274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blob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multimedia\image\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581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concept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multimedia\image\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466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dashloker</a:t>
                      </a:r>
                      <a:r>
                        <a:rPr lang="en-US" sz="1100" dirty="0"/>
                        <a:t>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Image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multimedia\image\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9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icons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Image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multimedia\image\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909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libraryImage</a:t>
                      </a:r>
                      <a:r>
                        <a:rPr lang="en-US" sz="1100" dirty="0"/>
                        <a:t>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Image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multimedia\image\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3138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logo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multimedia\image\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1923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mainloker</a:t>
                      </a:r>
                      <a:r>
                        <a:rPr lang="en-US" sz="1100" dirty="0"/>
                        <a:t>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Image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multimedia\image\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527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sertifikat</a:t>
                      </a:r>
                      <a:r>
                        <a:rPr lang="en-US" sz="1100" dirty="0"/>
                        <a:t>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Image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multimedia\image\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672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loker</a:t>
                      </a:r>
                      <a:r>
                        <a:rPr lang="en-US" sz="1100" dirty="0"/>
                        <a:t>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multimedia\video\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698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revolution Folder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css</a:t>
                      </a:r>
                      <a:r>
                        <a:rPr lang="en-US" sz="1100" dirty="0"/>
                        <a:t>, fonts, </a:t>
                      </a:r>
                      <a:r>
                        <a:rPr lang="en-US" sz="1100" dirty="0" err="1"/>
                        <a:t>js</a:t>
                      </a:r>
                      <a:r>
                        <a:rPr lang="en-US" sz="1100" dirty="0"/>
                        <a:t>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512956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type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custom, </a:t>
                      </a:r>
                      <a:r>
                        <a:rPr lang="en-US" sz="1100" dirty="0" err="1"/>
                        <a:t>hkgrotesk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iconfont</a:t>
                      </a:r>
                      <a:r>
                        <a:rPr lang="en-US" sz="1100" dirty="0"/>
                        <a:t>, jam, </a:t>
                      </a:r>
                      <a:r>
                        <a:rPr lang="en-US" sz="1100" dirty="0" err="1"/>
                        <a:t>jost</a:t>
                      </a:r>
                      <a:r>
                        <a:rPr lang="en-US" sz="1100" dirty="0"/>
                        <a:t>, lg, </a:t>
                      </a:r>
                      <a:r>
                        <a:rPr lang="en-US" sz="1100" dirty="0" err="1"/>
                        <a:t>museo</a:t>
                      </a:r>
                      <a:r>
                        <a:rPr lang="en-US" sz="1100" dirty="0"/>
                        <a:t>, </a:t>
                      </a:r>
                      <a:r>
                        <a:rPr lang="en-US" sz="1100" dirty="0" err="1"/>
                        <a:t>snowlake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\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4656898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141F314-E07A-317A-86C4-756417F5B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00" y="290050"/>
            <a:ext cx="5807400" cy="364633"/>
          </a:xfrm>
        </p:spPr>
        <p:txBody>
          <a:bodyPr/>
          <a:lstStyle/>
          <a:p>
            <a:pPr algn="ctr"/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SILOKER FILE PENDUKUNG</a:t>
            </a:r>
          </a:p>
        </p:txBody>
      </p:sp>
    </p:spTree>
    <p:extLst>
      <p:ext uri="{BB962C8B-B14F-4D97-AF65-F5344CB8AC3E}">
        <p14:creationId xmlns:p14="http://schemas.microsoft.com/office/powerpoint/2010/main" val="2003195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BDC52-ADC8-1076-76DB-1F2D8598F0C0}"/>
              </a:ext>
            </a:extLst>
          </p:cNvPr>
          <p:cNvGraphicFramePr>
            <a:graphicFrameLocks noGrp="1"/>
          </p:cNvGraphicFramePr>
          <p:nvPr/>
        </p:nvGraphicFramePr>
        <p:xfrm>
          <a:off x="605199" y="781688"/>
          <a:ext cx="7933603" cy="3821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676">
                  <a:extLst>
                    <a:ext uri="{9D8B030D-6E8A-4147-A177-3AD203B41FA5}">
                      <a16:colId xmlns:a16="http://schemas.microsoft.com/office/drawing/2014/main" val="582550566"/>
                    </a:ext>
                  </a:extLst>
                </a:gridCol>
                <a:gridCol w="2697549">
                  <a:extLst>
                    <a:ext uri="{9D8B030D-6E8A-4147-A177-3AD203B41FA5}">
                      <a16:colId xmlns:a16="http://schemas.microsoft.com/office/drawing/2014/main" val="2128445625"/>
                    </a:ext>
                  </a:extLst>
                </a:gridCol>
                <a:gridCol w="1428751">
                  <a:extLst>
                    <a:ext uri="{9D8B030D-6E8A-4147-A177-3AD203B41FA5}">
                      <a16:colId xmlns:a16="http://schemas.microsoft.com/office/drawing/2014/main" val="2508710281"/>
                    </a:ext>
                  </a:extLst>
                </a:gridCol>
                <a:gridCol w="3354627">
                  <a:extLst>
                    <a:ext uri="{9D8B030D-6E8A-4147-A177-3AD203B41FA5}">
                      <a16:colId xmlns:a16="http://schemas.microsoft.com/office/drawing/2014/main" val="332494645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PEKERJAAN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KETERANGAN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05524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Website Monday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Semua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Laporan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Pekerjaan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9051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Website </a:t>
                      </a:r>
                      <a:r>
                        <a:rPr lang="en-US" sz="1100" dirty="0" err="1"/>
                        <a:t>Github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/>
                        <a:t>Semua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Pengumpulan</a:t>
                      </a:r>
                      <a:r>
                        <a:rPr lang="en-US" sz="1100" dirty="0"/>
                        <a:t> File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5274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PPT </a:t>
                      </a:r>
                      <a:r>
                        <a:rPr lang="en-US" sz="1100" dirty="0" err="1"/>
                        <a:t>Perapihan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581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PPT </a:t>
                      </a:r>
                      <a:r>
                        <a:rPr lang="en-US" sz="1100" dirty="0" err="1"/>
                        <a:t>Materi</a:t>
                      </a:r>
                      <a:r>
                        <a:rPr lang="en-US" sz="1100" dirty="0"/>
                        <a:t> Login &amp; Profile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466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PPT </a:t>
                      </a:r>
                      <a:r>
                        <a:rPr lang="en-US" sz="1100" dirty="0" err="1"/>
                        <a:t>Materi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Kursus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9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PPT </a:t>
                      </a:r>
                      <a:r>
                        <a:rPr lang="en-US" sz="1100" dirty="0" err="1"/>
                        <a:t>Materi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Loker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909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PPT </a:t>
                      </a:r>
                      <a:r>
                        <a:rPr lang="en-US" sz="1100" dirty="0" err="1"/>
                        <a:t>Materi</a:t>
                      </a:r>
                      <a:r>
                        <a:rPr lang="en-US" sz="1100" dirty="0"/>
                        <a:t> Bootcamp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3138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PPT </a:t>
                      </a:r>
                      <a:r>
                        <a:rPr lang="en-US" sz="1100" dirty="0" err="1"/>
                        <a:t>Materi</a:t>
                      </a:r>
                      <a:r>
                        <a:rPr lang="en-US" sz="1100" dirty="0"/>
                        <a:t> Job List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1923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Image </a:t>
                      </a:r>
                      <a:r>
                        <a:rPr lang="en-US" sz="1100" dirty="0" err="1"/>
                        <a:t>Maskot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527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Image Logo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263238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Ahmad Nasir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672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Data Base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698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File Footer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51295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Login Page dan Register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720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Scheduling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46568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Pembagian</a:t>
                      </a:r>
                      <a:r>
                        <a:rPr lang="en-US" sz="1100" dirty="0"/>
                        <a:t> Job List dan </a:t>
                      </a:r>
                      <a:r>
                        <a:rPr lang="en-US" sz="1100" dirty="0" err="1"/>
                        <a:t>rekap</a:t>
                      </a:r>
                      <a:r>
                        <a:rPr lang="en-US" sz="1100" dirty="0"/>
                        <a:t> PPT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7923044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3141F314-E07A-317A-86C4-756417F5B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00" y="290050"/>
            <a:ext cx="5807400" cy="364633"/>
          </a:xfrm>
        </p:spPr>
        <p:txBody>
          <a:bodyPr/>
          <a:lstStyle/>
          <a:p>
            <a:pPr algn="ctr"/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SILOKER ADDITIONAL</a:t>
            </a:r>
          </a:p>
        </p:txBody>
      </p:sp>
    </p:spTree>
    <p:extLst>
      <p:ext uri="{BB962C8B-B14F-4D97-AF65-F5344CB8AC3E}">
        <p14:creationId xmlns:p14="http://schemas.microsoft.com/office/powerpoint/2010/main" val="2146207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4ABDC52-ADC8-1076-76DB-1F2D8598F0C0}"/>
              </a:ext>
            </a:extLst>
          </p:cNvPr>
          <p:cNvGraphicFramePr>
            <a:graphicFrameLocks noGrp="1"/>
          </p:cNvGraphicFramePr>
          <p:nvPr/>
        </p:nvGraphicFramePr>
        <p:xfrm>
          <a:off x="605200" y="781688"/>
          <a:ext cx="7933601" cy="3821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676">
                  <a:extLst>
                    <a:ext uri="{9D8B030D-6E8A-4147-A177-3AD203B41FA5}">
                      <a16:colId xmlns:a16="http://schemas.microsoft.com/office/drawing/2014/main" val="582550566"/>
                    </a:ext>
                  </a:extLst>
                </a:gridCol>
                <a:gridCol w="2697549">
                  <a:extLst>
                    <a:ext uri="{9D8B030D-6E8A-4147-A177-3AD203B41FA5}">
                      <a16:colId xmlns:a16="http://schemas.microsoft.com/office/drawing/2014/main" val="212844562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508710281"/>
                    </a:ext>
                  </a:extLst>
                </a:gridCol>
                <a:gridCol w="3354626">
                  <a:extLst>
                    <a:ext uri="{9D8B030D-6E8A-4147-A177-3AD203B41FA5}">
                      <a16:colId xmlns:a16="http://schemas.microsoft.com/office/drawing/2014/main" val="332494645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PEKERJAAN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NAMA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KETERANGAN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055243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Konsep</a:t>
                      </a:r>
                      <a:r>
                        <a:rPr lang="en-US" sz="1100" dirty="0"/>
                        <a:t> Login Session </a:t>
                      </a:r>
                      <a:r>
                        <a:rPr lang="en-US" sz="1100" dirty="0" err="1"/>
                        <a:t>Antar</a:t>
                      </a:r>
                      <a:r>
                        <a:rPr lang="en-US" sz="1100" dirty="0"/>
                        <a:t> Page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290519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Konsep</a:t>
                      </a:r>
                      <a:r>
                        <a:rPr lang="en-US" sz="1100" dirty="0"/>
                        <a:t> Header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852742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Perapihan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Foldering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Joy </a:t>
                      </a:r>
                      <a:r>
                        <a:rPr lang="en-US" sz="1100" dirty="0" err="1"/>
                        <a:t>M.Rizal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58156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Presentasi</a:t>
                      </a:r>
                      <a:r>
                        <a:rPr lang="en-US" sz="1100" dirty="0"/>
                        <a:t> Operator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Indi </a:t>
                      </a:r>
                      <a:r>
                        <a:rPr lang="en-US" sz="1100" dirty="0" err="1"/>
                        <a:t>Bagus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Prasetyo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164661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Presentasi</a:t>
                      </a:r>
                      <a:r>
                        <a:rPr lang="en-US" sz="1100" dirty="0"/>
                        <a:t> MC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M. </a:t>
                      </a:r>
                      <a:r>
                        <a:rPr lang="en-US" sz="1100" dirty="0" err="1"/>
                        <a:t>Sidik</a:t>
                      </a:r>
                      <a:r>
                        <a:rPr lang="en-US" sz="1100" dirty="0"/>
                        <a:t> Nur </a:t>
                      </a:r>
                      <a:r>
                        <a:rPr lang="en-US" sz="1100" dirty="0" err="1"/>
                        <a:t>Rizki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95035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Pembuatan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Susunan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Presentasi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/>
                        <a:t>Semua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549091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031380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91923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1527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9672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46987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551295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572002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546568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3238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7923044"/>
                  </a:ext>
                </a:extLst>
              </a:tr>
            </a:tbl>
          </a:graphicData>
        </a:graphic>
      </p:graphicFrame>
      <p:sp>
        <p:nvSpPr>
          <p:cNvPr id="3" name="Title 5">
            <a:extLst>
              <a:ext uri="{FF2B5EF4-FFF2-40B4-BE49-F238E27FC236}">
                <a16:creationId xmlns:a16="http://schemas.microsoft.com/office/drawing/2014/main" id="{96625598-31D9-13C0-693D-28EFFC7EB556}"/>
              </a:ext>
            </a:extLst>
          </p:cNvPr>
          <p:cNvSpPr txBox="1">
            <a:spLocks/>
          </p:cNvSpPr>
          <p:nvPr/>
        </p:nvSpPr>
        <p:spPr>
          <a:xfrm>
            <a:off x="1668300" y="290050"/>
            <a:ext cx="5807400" cy="364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SILOKER ADDITIONAL</a:t>
            </a:r>
          </a:p>
        </p:txBody>
      </p:sp>
    </p:spTree>
    <p:extLst>
      <p:ext uri="{BB962C8B-B14F-4D97-AF65-F5344CB8AC3E}">
        <p14:creationId xmlns:p14="http://schemas.microsoft.com/office/powerpoint/2010/main" val="18624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DA84B4-B1AF-3336-AB77-7A96F662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14CC01-9859-5444-CC83-905308B7D641}"/>
              </a:ext>
            </a:extLst>
          </p:cNvPr>
          <p:cNvSpPr/>
          <p:nvPr/>
        </p:nvSpPr>
        <p:spPr>
          <a:xfrm>
            <a:off x="2875722" y="2300080"/>
            <a:ext cx="3392556" cy="543339"/>
          </a:xfrm>
          <a:prstGeom prst="roundRect">
            <a:avLst/>
          </a:prstGeom>
          <a:solidFill>
            <a:srgbClr val="7B8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62626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316" y="790045"/>
            <a:ext cx="5518768" cy="29411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107E7-76D1-0A38-E9E6-FBD262905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621928-52DE-7A90-E597-1EE41941263A}"/>
              </a:ext>
            </a:extLst>
          </p:cNvPr>
          <p:cNvSpPr txBox="1"/>
          <p:nvPr/>
        </p:nvSpPr>
        <p:spPr>
          <a:xfrm>
            <a:off x="589976" y="1069812"/>
            <a:ext cx="27143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Masukan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Username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dan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i="1" dirty="0">
                <a:latin typeface="Poppins" panose="020B0604020202020204" charset="0"/>
                <a:cs typeface="Poppins" panose="020B0604020202020204" charset="0"/>
              </a:rPr>
              <a:t> Password 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yang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sudah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diaftarkan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Masuk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web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utama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SiLoker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  <a:p>
            <a:pPr marL="342900" indent="-342900">
              <a:buClr>
                <a:schemeClr val="accent2">
                  <a:lumMod val="40000"/>
                  <a:lumOff val="60000"/>
                </a:schemeClr>
              </a:buClr>
              <a:buFont typeface="+mj-lt"/>
              <a:buAutoNum type="arabicPeriod"/>
            </a:pP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Membuat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akun</a:t>
            </a:r>
            <a:r>
              <a:rPr lang="en-US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dirty="0" err="1">
                <a:latin typeface="Poppins" panose="020B0604020202020204" charset="0"/>
                <a:cs typeface="Poppins" panose="020B0604020202020204" charset="0"/>
              </a:rPr>
              <a:t>baru</a:t>
            </a:r>
            <a:endParaRPr lang="en-US" dirty="0"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495223" y="1847009"/>
            <a:ext cx="249382" cy="26489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5371547" y="2911524"/>
            <a:ext cx="249382" cy="2512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0886" y="389935"/>
            <a:ext cx="229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PAGE Login</a:t>
            </a:r>
          </a:p>
        </p:txBody>
      </p:sp>
      <p:sp>
        <p:nvSpPr>
          <p:cNvPr id="12" name="Oval 11"/>
          <p:cNvSpPr/>
          <p:nvPr/>
        </p:nvSpPr>
        <p:spPr>
          <a:xfrm>
            <a:off x="6760465" y="2911524"/>
            <a:ext cx="249382" cy="2512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606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7107E7-76D1-0A38-E9E6-FBD26290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306" y="132522"/>
            <a:ext cx="894778" cy="2387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624" y="737539"/>
            <a:ext cx="4315427" cy="1267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1738" y="280175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Jika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gagal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maka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akan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ada</a:t>
            </a:r>
            <a:r>
              <a:rPr lang="en-US" sz="1800" dirty="0"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1800" dirty="0" err="1">
                <a:latin typeface="Poppins" panose="020B0604020202020204" charset="0"/>
                <a:cs typeface="Poppins" panose="020B0604020202020204" charset="0"/>
              </a:rPr>
              <a:t>peringatan</a:t>
            </a:r>
            <a:endParaRPr lang="en-US" sz="1800" dirty="0">
              <a:latin typeface="Poppins" panose="020B0604020202020204" charset="0"/>
              <a:cs typeface="Poppi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7063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2518</Words>
  <Application>Microsoft Office PowerPoint</Application>
  <PresentationFormat>On-screen Show (16:9)</PresentationFormat>
  <Paragraphs>750</Paragraphs>
  <Slides>68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Tahoma</vt:lpstr>
      <vt:lpstr>Arial</vt:lpstr>
      <vt:lpstr>Roboto Slab</vt:lpstr>
      <vt:lpstr>Source Sans Pro</vt:lpstr>
      <vt:lpstr>Poppins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KURSUS - PENDAHULUAN - HEADER MENU - PAGE MENU - PAGE CEK TEMPAT  - PAGE PASANG IKLAN </vt:lpstr>
      <vt:lpstr>PENDAHULUAN</vt:lpstr>
      <vt:lpstr>HEADER MENU</vt:lpstr>
      <vt:lpstr>PAGE MENU</vt:lpstr>
      <vt:lpstr>PAGE CEK TEMPAT</vt:lpstr>
      <vt:lpstr>PAGE CEK TEMPAT</vt:lpstr>
      <vt:lpstr>PAGE PASANG IKLAN</vt:lpstr>
      <vt:lpstr>PAGE PASANG IKLAN</vt:lpstr>
      <vt:lpstr>PAGE PASANG IKLAN</vt:lpstr>
      <vt:lpstr>PAGE PASANG IKLAN</vt:lpstr>
      <vt:lpstr>PowerPoint Presentation</vt:lpstr>
      <vt:lpstr>PowerPoint Presentation</vt:lpstr>
      <vt:lpstr>PowerPoint Presentation</vt:lpstr>
      <vt:lpstr>PowerPoint Presentation</vt:lpstr>
      <vt:lpstr>Halaman Pertama : dashloker</vt:lpstr>
      <vt:lpstr>Halaman Pertama : dashloker</vt:lpstr>
      <vt:lpstr>Halaman Kedua : loker.php</vt:lpstr>
      <vt:lpstr>Halaman Kedua : loker.php</vt:lpstr>
      <vt:lpstr>Halaman SUPERADMIN</vt:lpstr>
      <vt:lpstr>Halaman SUPERADMIN</vt:lpstr>
      <vt:lpstr>Halaman SUPERADMIN</vt:lpstr>
      <vt:lpstr>Halaman SUPERADMIN</vt:lpstr>
      <vt:lpstr>Halaman SUPERADMIN</vt:lpstr>
      <vt:lpstr>Halaman SUPERADMIN</vt:lpstr>
      <vt:lpstr>Halaman SUPERADMIN</vt:lpstr>
      <vt:lpstr>Halaman SUPERADMIN</vt:lpstr>
      <vt:lpstr>Halaman Pertama : dashloker</vt:lpstr>
      <vt:lpstr>Halaman Pertama : dashloker</vt:lpstr>
      <vt:lpstr>Halaman Pertama : dashloker</vt:lpstr>
      <vt:lpstr>Halaman Pertama : dashloker</vt:lpstr>
      <vt:lpstr>Halaman Pertama : dashloker</vt:lpstr>
      <vt:lpstr>PowerPoint Presentation</vt:lpstr>
      <vt:lpstr>PowerPoint Presentation</vt:lpstr>
      <vt:lpstr>PowerPoint Presentation</vt:lpstr>
      <vt:lpstr>Di Bootcamp ada menu home bootcamp, our bootcamp, about, dan peserta bootcamp. Untuk our bootcamp sendiri ada 3 pilihan bootcamp yaitu digital marketing, ui/ix designer, dan full stack web development. Navbarnya menggunakan sticky top supaya mudah mengaksesnya tanpa harus Kembali lagi keatas jika ingin berpindah page</vt:lpstr>
      <vt:lpstr>1. Carousel Banner</vt:lpstr>
      <vt:lpstr>PowerPoint Presentation</vt:lpstr>
      <vt:lpstr>PowerPoint Presentation</vt:lpstr>
      <vt:lpstr>PowerPoint Presentation</vt:lpstr>
      <vt:lpstr>Masing-masing page mempunyai ciri khas sesuai dengan pagenya.</vt:lpstr>
      <vt:lpstr>PowerPoint Presentation</vt:lpstr>
      <vt:lpstr>PowerPoint Presentation</vt:lpstr>
      <vt:lpstr>PowerPoint Presentation</vt:lpstr>
      <vt:lpstr>PowerPoint Presentation</vt:lpstr>
      <vt:lpstr>SILOKER FILE PHP &amp; HTML</vt:lpstr>
      <vt:lpstr>PowerPoint Presentation</vt:lpstr>
      <vt:lpstr>PowerPoint Presentation</vt:lpstr>
      <vt:lpstr>SILOKER FILE CSS &amp; JS</vt:lpstr>
      <vt:lpstr>PowerPoint Presentation</vt:lpstr>
      <vt:lpstr>PowerPoint Presentation</vt:lpstr>
      <vt:lpstr>SILOKER FILE PENDUKUNG</vt:lpstr>
      <vt:lpstr>SILOKER ADDITIONAL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ahmad nasir</cp:lastModifiedBy>
  <cp:revision>39</cp:revision>
  <dcterms:modified xsi:type="dcterms:W3CDTF">2022-08-10T12:43:01Z</dcterms:modified>
</cp:coreProperties>
</file>